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9" r:id="rId3"/>
    <p:sldId id="283" r:id="rId4"/>
    <p:sldId id="284" r:id="rId5"/>
    <p:sldId id="286" r:id="rId6"/>
    <p:sldId id="285" r:id="rId7"/>
    <p:sldId id="287" r:id="rId8"/>
    <p:sldId id="311" r:id="rId9"/>
    <p:sldId id="336" r:id="rId10"/>
    <p:sldId id="334" r:id="rId11"/>
    <p:sldId id="335" r:id="rId12"/>
    <p:sldId id="337" r:id="rId13"/>
    <p:sldId id="317" r:id="rId14"/>
    <p:sldId id="324" r:id="rId15"/>
    <p:sldId id="288" r:id="rId16"/>
    <p:sldId id="338" r:id="rId17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6600"/>
    <a:srgbClr val="005A9B"/>
    <a:srgbClr val="CC0000"/>
    <a:srgbClr val="008000"/>
    <a:srgbClr val="008F39"/>
    <a:srgbClr val="0D6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 snapToObjects="1">
      <p:cViewPr varScale="1">
        <p:scale>
          <a:sx n="142" d="100"/>
          <a:sy n="142" d="100"/>
        </p:scale>
        <p:origin x="714" y="-204"/>
      </p:cViewPr>
      <p:guideLst>
        <p:guide orient="horz" pos="413"/>
        <p:guide orient="horz" pos="1620"/>
        <p:guide pos="5504"/>
        <p:guide pos="2880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1F04C0-F925-4547-ADF2-5906BDF3CC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A0F8DA-75B8-4B45-8B5D-3352C7229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F0201DC-DFF8-4486-A8B7-BCD06E49FD51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6E53F-D18A-4BE9-ACBF-8293053CF3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AE4BF-224E-4411-BA0E-2E5AF50555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6CBA82-1E6F-4664-905B-ADD6F5314BF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0AC2B5-A426-4D8C-9EFC-59DE86AE25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76AFD-7ED6-4610-A427-32257B49EF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2F89E12-89AC-4982-AA00-0DB489577EDF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EF04AA1-FECB-45A5-A099-0EBE97CE89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CE301E-1C3F-4F18-9064-9FF8DFBF7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Click to edit Master text styles</a:t>
            </a:r>
          </a:p>
          <a:p>
            <a:pPr lvl="1"/>
            <a:r>
              <a:rPr lang="ru-RU" noProof="0"/>
              <a:t>Second level</a:t>
            </a:r>
          </a:p>
          <a:p>
            <a:pPr lvl="2"/>
            <a:r>
              <a:rPr lang="ru-RU" noProof="0"/>
              <a:t>Third level</a:t>
            </a:r>
          </a:p>
          <a:p>
            <a:pPr lvl="3"/>
            <a:r>
              <a:rPr lang="ru-RU" noProof="0"/>
              <a:t>Fourth level</a:t>
            </a:r>
          </a:p>
          <a:p>
            <a:pPr lvl="4"/>
            <a:r>
              <a:rPr lang="ru-RU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717D7-B403-446F-A6AC-5517EBA4AE1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83E16-34B7-45DB-892B-C39C4757C1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92DEFD-B191-4EAF-962E-29EDD4FC12F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584A0FBA-40A7-45E4-88C4-7E72DEF40D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97A5BC71-3A0A-4916-8E0D-B2D43C2A51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55499C20-5B59-47CD-BC19-CBE5C7172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2B0FC84-4ABD-4759-B006-F2B6CABC6BB8}" type="slidenum">
              <a:rPr lang="en-US" altLang="ru-RU" smtClean="0"/>
              <a:pPr>
                <a:spcBef>
                  <a:spcPct val="0"/>
                </a:spcBef>
              </a:pPr>
              <a:t>1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F292303-7E91-42CF-AF54-6D7360031C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46DD1107-65DF-4EED-A759-A548FBDAF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6C34E14-E001-4DBD-A0BF-A69B1DB36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10FC31-D52C-4833-87A0-668D974F94EA}" type="slidenum">
              <a:rPr lang="en-US" altLang="ru-RU" smtClean="0"/>
              <a:pPr>
                <a:spcBef>
                  <a:spcPct val="0"/>
                </a:spcBef>
              </a:pPr>
              <a:t>2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B63691D6-DFC7-4033-8FC9-1366C7ED3D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F1A06C77-ED52-47A9-9C48-1D6229F770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A03F7495-4EDC-4E85-9D4B-92EFB48B95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AE912E5-DAB4-40A7-AED8-101132CBC85E}" type="slidenum">
              <a:rPr lang="en-US" altLang="ru-RU" smtClean="0"/>
              <a:pPr>
                <a:spcBef>
                  <a:spcPct val="0"/>
                </a:spcBef>
              </a:pPr>
              <a:t>3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E25D0900-F1F4-459F-A63F-5669651FBA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B38C392D-BEE0-4489-9592-A4B8F83535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120D2140-DEB3-4776-ABBE-42F50123E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BE7E20-6295-480F-BF26-9E6EC0047C56}" type="slidenum">
              <a:rPr lang="en-US" altLang="ru-RU" smtClean="0"/>
              <a:pPr>
                <a:spcBef>
                  <a:spcPct val="0"/>
                </a:spcBef>
              </a:pPr>
              <a:t>4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E80941C-A969-45F8-9152-6732ACF8DB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D7C300A5-91F4-4F92-9EDD-2D7EBE529B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25952974-3F95-498F-970A-D9C3C8295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9FA76B-9CB3-4992-8875-D4048294E34F}" type="slidenum">
              <a:rPr lang="en-US" altLang="ru-RU" smtClean="0"/>
              <a:pPr>
                <a:spcBef>
                  <a:spcPct val="0"/>
                </a:spcBef>
              </a:pPr>
              <a:t>5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B701C19-D146-419E-B4DF-887DD7BBFC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EC07E3BE-2AD7-4532-96BF-2D5B6D0DDF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AD911C8A-2986-4876-9225-AFF65BD05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6178FC-F959-45BC-A3E5-120D9F4C5D94}" type="slidenum">
              <a:rPr lang="en-US" altLang="ru-RU" smtClean="0"/>
              <a:pPr>
                <a:spcBef>
                  <a:spcPct val="0"/>
                </a:spcBef>
              </a:pPr>
              <a:t>6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D3B4134-2AF9-4493-BC53-B4CD7ACFCA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9CBEDAD5-4F8C-46E5-8C73-42E84CB0B9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0876688-78AA-4487-AACB-BBC592223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8B2C30-F1ED-49A0-A7EF-F4E1FAEA1E49}" type="slidenum">
              <a:rPr lang="en-US" altLang="ru-RU" smtClean="0"/>
              <a:pPr>
                <a:spcBef>
                  <a:spcPct val="0"/>
                </a:spcBef>
              </a:pPr>
              <a:t>7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0A35D5B5-9070-4027-93A9-5486FBA3E4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D668C095-D488-458E-8875-69FD060EC2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BB433D93-49C1-439E-AA39-4AFE45A0A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609FB6-790C-4E7F-BFB7-DA1966EEBCD0}" type="slidenum">
              <a:rPr lang="en-US" altLang="ru-RU" smtClean="0"/>
              <a:pPr>
                <a:spcBef>
                  <a:spcPct val="0"/>
                </a:spcBef>
              </a:pPr>
              <a:t>15</a:t>
            </a:fld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D8F65-401D-454D-8396-4504A175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E02E-D548-4D6C-87BD-9A3022D96D60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FD2F5-94FC-4303-86DF-1BDB29A1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0D280-B2E4-4960-8F94-D261DD3C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1E806-FA5D-4A74-957D-226D82AFEB7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981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2952A-05D1-45D6-A734-AE1167D5B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34E94-5791-48A5-A8A6-89B66A8BADF9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1DE8B-FDB3-44CF-90D6-2C99B147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1BE3F-2F59-4223-87D1-9B9F1F3A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61286-73B4-41B1-BFF9-5D642AAE0A3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2664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9BF9F-E795-433B-9F9C-9D4DE7D98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8FA6B-0AE3-43CF-A2F0-31A8A093483B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41A5E-A32D-48FF-BEF9-29507D8C3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3689B-846E-49B4-8C04-5B92D035C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81F3-3A5C-4D1C-99AF-E7B55CB95A8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1318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28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28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2943225"/>
            <a:ext cx="8229600" cy="16287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9FABA46E-859C-4529-9CDD-A69DF6A30E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CFDB26-FEA6-4106-9413-0B768F3F8C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A008418-81B4-42AB-9D59-E32035C7C9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E3128-B4F2-4986-A09F-9CC5079FFD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7679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865E4-B7B2-4223-BD8C-B6C5403DC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1AD7-A561-4F60-BE34-FB10AC2EC4F0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30378-A032-48BC-8C11-F6CB75CA9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A4F41-CA84-4417-A55C-93AF355B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AE1DA-DAE9-4F8A-A0B2-555DAAA463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911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B1997-5665-40F3-B76A-D1D62028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251AF-BA56-4256-9141-32FE751976D4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959DA-DC91-4BB9-BD08-695A0D37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C132A-CDF0-4F25-83E1-804E5456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EC96-5E5A-42A5-9B9B-8F77BD3CA6B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983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15AAF5-2315-48BF-93E9-08C647FF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A748E-3BFA-44BD-9AED-963FCE69DD33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FC7470-C806-4971-961D-522850CE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3EE1BE-5B64-4DF5-810F-020B1815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E4C10-A8A4-4132-8DF9-A40A5D870F7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4160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B6B9AB-0C63-47ED-BA04-4C6E408F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FB4F5-0161-4918-9387-3F3F7F237F89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D8BB09-8DA4-4FAB-BC68-B664120B6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1CAD3D-078F-40FD-A5D3-C5482B81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1DB80-8E97-4295-BC30-5B8F5E9EE76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892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F4F1B8-94A7-4CA1-8DA0-BCE7C771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9940D-1F0B-442C-851C-DD33693505A2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B1D66F-0812-4410-9E87-BE5CB41DD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C0EA6E-8381-42D0-B036-A3E7CD8DD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D9003-A448-4D34-807A-5F5D20F191A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0315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ACFFFF6-D077-4B76-BFE6-7D8D5414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25E65-81F6-4909-B641-69EA7CD33702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C47892-E279-43D0-9BFF-5BB3D4CF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8B12D4-9014-4BD0-B439-48811978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4284-663C-4253-B96D-95030704899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3103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5FB5F2-83BB-4FB9-9ACA-C4CBE53D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CD359-826E-4029-AB0C-C45CD634463C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C049BB-8159-439B-8A93-5DBDD2A80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8A5E77-8278-4D5E-ACC4-2DA9A764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62779-7AA9-4FB5-8C2F-312D5586850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449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222CF-2783-4FFB-A356-A289CCB3B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94A8D-513C-4E19-8F06-CED4664712BA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D7392C-8678-4222-976B-4BACFD0B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F9904A-709C-43CD-AC7D-076783E2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8FFE-5A6C-4EB5-8FE1-BCCA6093401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9054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4868E08-4AA3-499C-A5E4-06F86957BC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C74193A-94A7-416A-A69E-2671A30A1D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06258-D99B-4672-B50A-F649F7BA06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4929B22-AAF8-47B4-913B-01B882559A32}" type="datetimeFigureOut">
              <a:rPr lang="en-US" altLang="ru-RU"/>
              <a:pPr>
                <a:defRPr/>
              </a:pPr>
              <a:t>5/31/2022</a:t>
            </a:fld>
            <a:endParaRPr lang="en-US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BBD3-0B8E-47E9-A22D-65B033692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0063-C140-4EFE-88D8-CA53459FB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92900" y="206375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D62B2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63C68-1E0D-4986-A354-7AD2E8E8DB6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jpeg"/><Relationship Id="rId5" Type="http://schemas.openxmlformats.org/officeDocument/2006/relationships/audio" Target="../media/media2.m4a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1.m4a"/><Relationship Id="rId7" Type="http://schemas.openxmlformats.org/officeDocument/2006/relationships/image" Target="../media/image21.jpe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12.m4a"/><Relationship Id="rId7" Type="http://schemas.openxmlformats.org/officeDocument/2006/relationships/image" Target="../media/image25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13.m4a"/><Relationship Id="rId7" Type="http://schemas.openxmlformats.org/officeDocument/2006/relationships/image" Target="../media/image3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3" Type="http://schemas.openxmlformats.org/officeDocument/2006/relationships/audio" Target="../media/media15.m4a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3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9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9.m4a"/><Relationship Id="rId7" Type="http://schemas.openxmlformats.org/officeDocument/2006/relationships/image" Target="../media/image12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openxmlformats.org/officeDocument/2006/relationships/image" Target="../media/image18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foto.jpg">
            <a:extLst>
              <a:ext uri="{FF2B5EF4-FFF2-40B4-BE49-F238E27FC236}">
                <a16:creationId xmlns:a16="http://schemas.microsoft.com/office/drawing/2014/main" id="{4E27FDE2-960C-42BC-9D91-B90964E12F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2"/>
          <a:stretch>
            <a:fillRect/>
          </a:stretch>
        </p:blipFill>
        <p:spPr bwMode="auto">
          <a:xfrm>
            <a:off x="-23813" y="0"/>
            <a:ext cx="9167813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">
            <a:extLst>
              <a:ext uri="{FF2B5EF4-FFF2-40B4-BE49-F238E27FC236}">
                <a16:creationId xmlns:a16="http://schemas.microsoft.com/office/drawing/2014/main" id="{E9689907-F6DD-4893-B3D5-C61DB05EF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"/>
          <a:stretch>
            <a:fillRect/>
          </a:stretch>
        </p:blipFill>
        <p:spPr bwMode="auto">
          <a:xfrm>
            <a:off x="-23813" y="1112838"/>
            <a:ext cx="916781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le 1">
            <a:extLst>
              <a:ext uri="{FF2B5EF4-FFF2-40B4-BE49-F238E27FC236}">
                <a16:creationId xmlns:a16="http://schemas.microsoft.com/office/drawing/2014/main" id="{34224941-2104-4608-B661-D69783ECFB3C}"/>
              </a:ext>
            </a:extLst>
          </p:cNvPr>
          <p:cNvSpPr txBox="1">
            <a:spLocks/>
          </p:cNvSpPr>
          <p:nvPr/>
        </p:nvSpPr>
        <p:spPr bwMode="auto">
          <a:xfrm>
            <a:off x="66675" y="3441701"/>
            <a:ext cx="80772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5A9B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Кафедра психиатрии и медицинской психологии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5A9B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АСПИРАНТУРА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5A9B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3.1.17. «Психиатрия и наркология»</a:t>
            </a:r>
            <a:endParaRPr lang="en-US" altLang="ru-RU" sz="1100" b="1" dirty="0">
              <a:solidFill>
                <a:srgbClr val="005A9B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ru-RU" sz="1400" b="1" dirty="0">
              <a:solidFill>
                <a:srgbClr val="005A9B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52F6E78-1810-4F59-9514-858B00CC9469}"/>
              </a:ext>
            </a:extLst>
          </p:cNvPr>
          <p:cNvSpPr txBox="1">
            <a:spLocks/>
          </p:cNvSpPr>
          <p:nvPr/>
        </p:nvSpPr>
        <p:spPr>
          <a:xfrm>
            <a:off x="2359025" y="931863"/>
            <a:ext cx="4687888" cy="86836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endParaRPr lang="en-US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102" name="Picture 12">
            <a:extLst>
              <a:ext uri="{FF2B5EF4-FFF2-40B4-BE49-F238E27FC236}">
                <a16:creationId xmlns:a16="http://schemas.microsoft.com/office/drawing/2014/main" id="{8475BC6F-EA59-44DD-ADD4-E84A7C08EE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059907"/>
            <a:ext cx="310673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AutoShape 8" descr="data:image/jpeg;base64,/9j/4AAQSkZJRgABAQAAAQABAAD/2wBDABALDA4MChAODQ4SERATGCgaGBYWGDEjJR0oOjM9PDkzODdASFxOQERXRTc4UG1RV19iZ2hnPk1xeXBkeFxlZ2P/2wBDARESEhgVGC8aGi9jQjhCY2NjY2NjY2NjY2NjY2NjY2NjY2NjY2NjY2NjY2NjY2NjY2NjY2NjY2NjY2NjY2NjY2P/wAARCAE7Br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+iiigAooooAKVRlgPU0lKn31+tAHVxRpFGEjUKo7CnUVzlzdXC3MoE8gAcgAMfWvVqVFSS0PGpUnVb1Ojorl/tdz/wA/Ev8A32aPtdz/AM/Ev/fZrH63Hsb/AFKXc6iiuX+13P8Az8S/99mj7Xc/8/Ev/fZo+tx7B9Sl3Ooorl/tdz/z8S/99mj7Xc/8/Ev/AH2aPrcewfUpdzqKK5f7Xc/8/Ev/AH2aPtdz/wA/Ev8A32aPrcewfUpdzqKK5f7Xc/8APxL/AN9mj7Xc/wDPxL/32aPrcewfUpdzqKK5f7Xc/wDPxL/32aPtdz/z8S/99mj63HsH1KXc6iiuX+13P/PxL/32aPtdz/z8S/8AfZo+tx7B9Sl3OorB1mJI7pSigb1yQPWtPS3aSxRnYs2TyTk9az9d/wCPiP8A3P61VdqVLmJw6ca3KZlFFFeceoFX9GiSS7JdQ21cgH1qhWloX/H1J/uf1Fa0VeojGu7U2blFVdUdo7GRkYqwxyDg9awftdz/AM/Ev/fZruqV1TdmjzqWHdWN0zqKK5f7Xc/8/Ev/AH2aPtdz/wA/Ev8A32az+tx7Gv1KXc6iiuX+13P/AD8S/wDfZo+13P8Az8S/99mj63HsH1KXc6iiuX+13P8Az8S/99mj7Xc/8/Ev/fZo+tx7B9Sl3Ooorl/tdz/z8S/99mj7Xc/8/Ev/AH2aPrcewfUpdzqKzNbiQ26y7RvDYz7U3RZpZWm8yR3wBjcc461Lrf8Ax5D/AHx/WrnJVKTkZwg6dZRMGiiivNP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VPvr9aSlU4YH0NAM62uYuo3N1MQjffbt7104IIBByD0NFerVpe0S1PHo1vZNuxyflv8A3G/Kjy3/ALjflXWUkm/YfL27u27pWH1Rdzo+uvscp5b/ANxvyppBBwRitebVbmCQxyQIrD600ayH+We3Vl9j/Q1g4U9ub8DoVSpa/L+JlUVr/ZrG/BNu3lSf3f8A63+FZ1zbS20myVcehHQ1E6bir7ouFWMnbZkNFFKqs7BVBLHoBWZqJRWrFpsMEYlvpAB/cB/zn8KU6pbQcW1sPqeK29lb43Yw9tfSCv8AkZfluf4G/Kjy3/uN+VaP9tzdok/WtO0kuZU3zokYPRRnNXCjCbtF/gROtOCvKP4nN+W/9xvyo8t/7jflXWUVr9UXcx+uv+Up6SCLBAQQcnr9aoa7/wAfEf8Auf1rbrD1xgbpADyE5/OrrrlpWM8PLmrc3qZtFFFeceoFaWhf8fUn+5/UVm1paGwF24J5KcfmK1o/xEY1/wCGzR1UE6fIACTx0+ornvLf+435V1lFdtWh7R3uefRxHso8tjk/Lf8AuN+VNIIODXXVHcKjJ88QlHcYyayeE03N1jbvWJytFas+nRTRmaxbPqlZRBBIIwR2rlnBw3OuFSM1oFFW7Gwku2z92MdW/wAK2LS2tYx+5jDY48w85P1/wrSnQlPXYzq4iNPTdnPBGIyFJ/Cjy3/uN+VdZRW/1TzOf66/5TI0JWVptykcDqPrU+t/8eQ/3x/WtCs/W2As1BPJcYH51pKHJRcTGM/aV1IwaKKK809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mju7iNQqTOqjoM077ddf893/ADqvRVc8u5PJF9C3HqV2hz5pb2YZrXsNQS7+RhslHbsfpXO06ORopFdDhlORWtOvKD1ehjVw8JrRWZ0Wo2guoDgfvF5U/wBK5uusicSRI46MAa5zUYxFfSqOmc/nzW2KgtJowwc3rBlcEqQVJBHQite0uU1CE2t1/rMfK3r/APXrHpUdkcOpwynINc1Obg/I66lNTXmPuIHt5miccg/nWrCkel2vnSjM79B6e1WFhjvjbXZAyoyR6/8A6jWRqNwbi7Y5+RflWtnFUryXyOdSda0H03IZ55LiQvK2T+gqOiiuZtvVnWkkrI09HtBK5nkGVQ4UeprXnnS3iMkhwo/WmWEYisolH90E/jzWTrU5e68rPyxjp7mvQuqNK/U8yzr1rPYS41e4kY+URGvtyar/AG66/wCe7/nVeiuF1Jt3bPQVKEVZIsfbrr/nu/51AzM7FmJJPUmkoqXJvdlKKWyCiiikUFKrFWDKSCOhFJRQBY+3XX/Pd/zo+3XX/Pd/zqvRVc8u5Hs49i9Bq1zGw3kSL6Hr+dbdtcx3UQkjP1B6g1y1XdJnMV4q5+WT5SP5V0Ua8lK0tjmr4eLi5RVmaF+rWcwvIOhOJF7H3qO7slvJIZ4Puy/f9vetG5jEtvJGf4lIqhosv+iSKekZz+FbziuflezOaE3yc63WnyHyYknWwg+WJBmQj09Kv/LHH2VFH4AVQ0YFopZ2+9I5z/n8abrc5SBIlON55+gqlLlg6j/rsKUHKoqa/ruQXesOWK2wCqP4yOTVI390T/r3/Oq9FcEqs5O7Z6MaMIqyRY+3XX/Pd/zqKWWSZt0js59zTKKlyb3ZajFbIKKKKk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qLH/jyg/3B/KsTWP8AkIP9B/Ktux/48oP9wfyrE1f/AJCD/QfyrvxH8JHm4b+M/mUqKKK4D0ja0uUrpkx7x7iPyzWLWrp3/IKu/o3/AKDWVW9V+5E56StOfqFFFFYHQdXB/wAe8f8Auj+Vc9qf/IQm+v8ASuhg/wCPeP8A3R/Kue1P/kITfX+ld+J/ho83CfxGVaKnt7Oe5/1cZK/3jwK0ItE7zTfgg/rXJGlOeyO2daEN2ZFFbsulW0VvIwDFlUkEt7VR0q1iunkEqk7QMYOKp0JKSi+pKxEHFyWyKFFbkmiwN9x3U+/IqlPpFxFkpiQe3X8qJUKkegRxNOXUoUUrKVYhgQR1BrbgsdPuYg0QJ9fmOR9amnTc3ZFVKqpq7MOitx9FgP3ZJF+uDUL6I38E4P1XFW8PUXQhYqk+pk1PZf8AH7B/vj+dTvpN2nRVf/db/GmW1vNFew+ZE6jeOSOOtQoSjJXRbqQlF2Z0Z6Vj6N/x73X0H8jWwelY+jf8e919B/I131P4kfmebS/hy+X5lrRv+PAf7xqpr3+ti/3TVvRv+PAf7xqpr3+ti/3TWc/4C+RrT/3l/MyqKKK4D0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8UUkzbY0LH2FaVvortgzvtH91eT+dXCnKeyM51YQ+JmnY/8eUH+4P5Viav/AMhB/oP5VvxxrFGsa/dUYGawNX/5CD/QfyrtxCtTSOHCu9VspUUUV556Rq6d/wAgu7+jf+g1lVq6d/yC7v6N/wCg1lVtU+GJhS+OfqFFFFYm51cH/HvH/uj+VV/7Oha6eeX5yxyFPQf41Yg/494/90fyp9exyqSVzw+ZxbswAAGBwKKKKogjuv8Aj1m/3D/KsrQf9bN9BWrdf8es3+4f5VlaD/rZvoK56n8WJ1U/4MzZoooroOUhubSG5XEqZPZh1FY1xaXGnSebExKdnH9a36CAwIIBB6g1lUpKeuzNqdaUNN12KdhqCXQ2NhZR29fpVysTULBrZvPt8hAc4HVavabfi6TY+BKvX396mnUafJPcurSTj7Snt+Rdooorc5gqvDZxW6yLFkCQc5OcVYopNJ6sak0rIr2NubW38pmDEEnIrO17/Wxf7prZprxpIu2RFYehGaznT5ociNadXlqc7OTorduNHgkyYiYz6dRWZcafcW+Sybl/vLyK4J0Zw3R6UMRCezKtFFFYm4UUUUAFFFFABRRRQAUUUUAFFFFABRRRQAUUUUAFFFFABRRXSWXkPaRxqySbVGR1578VrSp+0drmNar7JXtc5uiupNrbnrBF/wB8CgWtuOkEX/fArf6o+5z/AF2PY5aiusEca9EUfQUu1T/CPyp/VPMX11fynJUV1Etnbyj54U+oGDWRf6YbdTLCS0Y6g9RWU8PKCvubU8VCbtsZ1FFFc50hRRRQAUUUUAFFFFABRRRQAUUUUAFFFFABRRRQAUUUUAFFFFABRRRQAUUUUAFFFFABRRRQAUUUUAKAScAEk9hVtdMuWhaQptwMhT1P4UzT7kWtyHYfKeG+ldKrBlDKQQeQRXVQoxqK7ZyYivOm0kjkaK277SRK5kgIVj1U9DUMGiuWzO4C+i8k1Dw807WLWJpuN7lKzs5LtyE4UdWPQUy4gkt5Ckq4Pb0NdITDZ2+cBI1rnby5a6nMjcDoo9BVVaUacUr6k0a06sm7e6QUUUVzHUFFFFABRRRQAUUUUAFFFFABRRRQAUUUUAFFFFABRRRQAUUUUAFFFFABRRRQAVLDby3DYiQt/IVFW5o92skIgbAdOnuK1pQU5WbMq05QjzRVzLu7OW02eZghh1H8qr11U8CXERjkGVP6VjyaLOHxG6MvYk4rWrh2n7uxhRxUZL39GZtXTplwLYTbcnqU74rSs9LjtyHkPmSDpxwKTVL4QRmKM/vWHb+EU1QUYuVQHiHOajTMGiiiuQ7AooooAKKKKACiiigAooooAKKKKACiiigAooooAKKKKACiiigAooooAKKKKACiiigAooooAKKKKACiiigAooooAKKKKACiiigAooooAKKKKACiiigAooooAKKKKACiiigAooooAKKKKACiiigAooooAKKKKACiiigAooooAKKKKACiiigAooooAKKKKACiiigAooooAKKKKACiiigAooooAKKKKACiiigAooooAKKKKACiitGy0qSbDzZjT07n/CqhCU3ZETnGCvJlGKKSZ9kaFm9BWta6MBhrlsn+4v8AjWlDDHAmyJAo9u9Prvp4aMdZannVcXKWkdENjjSJdsahV9AKdRRXTscl7hXPav8A8hB/oP5V0Nc9q/8AyEH+g/lXNivgOvB/xPkUqKKK849Q1dO/5Bd39G/9BrKrV07/AJBd39G/9BrKrap8MTCl8c/UKKKKxNzq4P8Aj3j/AN0fyp9Mg/494/8AdH8qfXsrY8GW7CiiimIjuv8Aj1m/3D/KsrQf9bN9BWrdf8es3+4f5VlaD/rZvoK56n8WJ1U/4MzZoooroOUKKKKAAgEEEZB7Vg31s9hcrNCSEJyp9D6VvUyeFJ4WjccMPyrKrT515m1Gr7OXkMs7lbqASLwejD0NTVgWkr6dfGOXhSdrf0Nb9FGpzx13QV6fJLTZ7BRRRWpiFFFFABRRRQBUudOt7jJ27H/vLWPdadPbZYjen95f610dFY1KEJ+TOiniJw03RyNFb15pUU2XhxG/6GsWaCSCQpKpU/zrgqUpU9z0aVaNTbcjooorI2CiiigAooooAKKKKACiiigAooooAKKKKACgEg5HBoooA6yP/Vr9BSTsVgkZTghSQfwpY/8AVJ9BTbn/AI9pf9w/yr2X8J4S+I57+0LvOfParFvrEyMBNiRe/GDWdRXlKrNO6Z7MqMJKzR1sbrIiuhyrDINKQCCCMg1R0Yk2C57MQKvV6kJc0Uzx5x5ZNdjlruLyLmSMdFbj6VFVzV8f2hJ9B/IVTrypq0mj2abvBNhRVu00+a6+YfJH/eP9K049HtlHzl3PucVcKE56ozniIQdmzBoro/7Ls8f6n/x4/wCNQTaNCwzE7IffkVbws0QsXTZh0VNc2stq+2VcZ6EdDUNc7TTszpTTV0FFFTW1rLdPtiXOOpPQUJNuyBtJXZDRW3DosSjMzs59BwKsDS7PH+q/8eP+NdCws2czxdNHOUVvSaPbMPkLofY5FZV5ZSWjAP8AMp6MO9ROjOCuy6deFR2RWooqWC3kuJNkS5Pf0FZJNuyNm0ldkVFbUOixgZmkLH0XgVYGl2YH+qz/AMCP+NdCw02c0sXTXmc7RW/Jo9sw+Tch9jn+dZd7YSWhyTujPRh/WonQnBXZdPEQm7IqUVa062S7uDG5YKFJ+WtP+xbb+/L+Y/wohRnNXQTrwpu0jCord/sW2/vy/mP8KP7Ftv78v5j/AAqvq1Qj63TMKirEdur3/wBnJO3eVz3rV/sW2/vy/mP8KiFGU9jSdeELXMKit3+xbb+/L+Y/wo/sW2/vy/mP8Kv6tUM/rdMwqKluYxDcyRrkhWIGa0rTSoZrWOR3kDMMnBGP5VnGnKTcUazqxhFSfUyKuWWoy2vy/fj/ALp7fStH+xbb+/L+Y/wo/sW2/vy/mP8ACto0KsXdGEsRRkrSHpq9qwyxZD6Ff8KZNrMCj90rSH6YFVdR06K1txJGzk7gPmI/wpNO06K7tzJIzghiPlI9vatPaVubk0uZqnQ5efWxUuruW6fMh4HRR0FQVu/2Lbf35fzH+FH9i239+X8x/hWTw9Ru7NViaUVZGFRWrf6ZDbWrSxtISCPvEY/lWVWM4ODszop1I1FeIUVJDBJPIEiUsf5VqwaKgAM8hJ9F4FOFKU9kTUrQp/EzGorohpdmB/qs/VjTJNItWHyhkPsc/wA61+qzMVjKfmYFFXL3T5LT5s74/wC8O31pNPsxeSsrOVCjPArH2cubltqb+1jy899CpRW8mj2y/eLt9TU6afaJ0gU/Xn+dbrCze5g8ZBbHNUVPeqqXkqqAFDHAFWtMsIruJ2kZwVbHykVhGm5S5UbyqKMOdmdRW+NHtfWQ/wDAqUaRaf3WP/Aq2+qzMfrdM5+irepwRW9yEh4XaCec81Y07Torq3MkjODuIG0j/CslSk5cq3NXWioc72Myit3+xbb+/L+Y/wAKP7Ftv78v5j/CtPq1Qy+t0zCorXu9KggtpJEeQsoyMkY/lVbTLKO8MnmMw2YxtPrmodGSko9TRV4OLn0RRord/sW2/vy/mP8ACj+xbb+/L+Y/wq/q1Qz+t0zCorZuNIgit5JFeQlVJGSP8KzbOFbi6SJiQGPOOvSs5UpRai+prCtGcXJdCClVmRgykhhyCK3P7Ftv78v5j/Cj+xbb+/L+Y/wrT6tUMvrdIhttZwAtwhJ/vL/hVr+1rTGd5+m01H/Ytt/fl/Mf4VlXNusV8YFJKhgMnrzWrnWprUxjChVl7pdutZLArbqV/wBpuv5VlsxZizEknqTW5/Ytt/fl/Mf4Uf2Lbf35fzH+FTOlWm/eLhWoU1aJhUVu/wBi239+X8x/hWVf262100SElQARnrWM6MoK7N6deFR2iV6KKKyNgooooAKK2k0WEqCZZOR2xTxott3eU/iP8K6Pq1Q5niqZhUVpanYRWsCvFu5bByazaynBwdmbQmprmQUVo6bYRXcTvIzja2PlIq6NGtv70v5j/CtI0JyV0ZTxMIPlZg0Vv/2Pa+sn/fVZVtbLLfi3ckLkgkdeM0pUZRaT6jhXhNNroVaK3f7Ftv78v5j/AAo/sW2/vy/mP8Kr6tUI+t0zCord/sW2/vy/mP8ACsue3WO/NuCdu4DJ681E6Moas0hXhN2RWord/sW2/vy/mP8ACj+xbb+/L+Y/wq/q1Qz+t0zCord/sW2/vy/mP8KzNRtktbgRxlipUH5qmdGUFdl068KjsirRWrYaZDc2qyyNICSfukY/lVj+xbb+/L+Y/wAKccPOSuhSxNOLszCord/sW2/vy/mP8Kr32mQ29q8qNIWXHUjHX6UPDzSuwjiacmkjKorQ0yxiu0dpGcbSANpFXf7Ftv78v5j/AApRoTkroJ4iEHyswqK3f7Ftv78v5j/CobvSoILWSRHkLKMjJGP5U3h5pXEsVTbsjIoqzp9st1ciNyQuCTjrWp/Ytt/fl/Mf4VMKMpq6LqV4U3aRhUVu/wBi239+X8x/hS/2Nbf3pfzH+FX9WqGf1umYNFbp0W3I4eQfiP8ACql1pEsSlom8wDtjBpSw9SKvYqOJpydrmbRRRWB0BRU1tbS3L7Ylz6k9BWrDosSgGV2c+g4FawpTnsY1K0KejZiUV0Y0uz/545/4Ef8AGmPpFqw+UMh9m/xrT6rMyWMp+Zz9FXbzTZbUFwd8fqOo+tUqwlFxdmdMZxmrxYUVsR6IOrzn6KtWE0i1X7wd/q3+FbLDVGYPFU0c/RV7U7VYLpVhQhXHAHPNXLTSEEYa5yXP8IPAqVRm5OK6FOvCMVJ9TForpP7NtMY8kfmarXOjRspNuxRv7pOQat4WaRnHF027PQxKKdIjROUcFWU4INNrmOvcKKVVLMFUEk9AK07bRnYBrh9n+yvWrhTlP4UZzqRpq8mZdFdCulWijlC31Y0NpNow4Qr9GNbfVZmH1yn5nPUVp3ekPEpeBi6jqp6//XrNRdzqvqcVjKEoOzOiFSM1eLEord/sW2/vy/mP8KP7Ftv78v5j/Ctfq1Qw+t0zCord/sW2/vy/mP8ACs7UrRLSZUjLEFc/N9amdGcFdlwxEJvlRTorah0i3kgjdnlyygnBHp9Kf/Ytt/fl/Mf4VSw02S8VTTsYVFbv9i239+X8x/hWfqVnHaPGIyxDA/eNTOhOCuyoYiE3yopUVujRrbHLyZ+o/wAKP7Ftv78v5j/Cq+rVCPrdMwqK3P7Ft/8AnpL+Y/wo/sW3/wCekv5j/Cj6tUH9bpmHRW7/AGLb/wB+X8x/hS/2Nbf3pfzH+FH1aoL63TMGirWo2yWlwI4ySpXdzVZVLMFUEk9AKxlFxdmdEZKS5kJRWrbaMzANcPt/2V6/nV1dKtFHMZb6sa2jhpy12MJYqnF23Odorom0qzI4jK/RjVO50YgFrdy3+y3+NEsNNeYRxVOTtsZNFKylWKsCCOCDWjpunxXUDSSM4IbACmsoQc3ZG06kYR5mZtFbv9i239+X8x/hR/Ytv/z0l/Mf4Vr9WqGH1umYVFbn9i2//PSX8x/hS/2Lb/8APSX8x/hR9WqB9bpmFRW7/Ytt/fl/Mf4Uj6NBj5XkB9yDR9WqB9bpmHRRRXOdQUU+GJ55BHGMsa6GzsIraIqQHdh8xI6+30ralRdTYwrV40lruZWkG3E7GcgPxs3dK36zLrR0fLW52N/dPT/61U1nvdOYK4Oz0bkfga6YSdFcslp3OWcY13zQevZm/RVC31eCXAkzE3vyPzq8rKyhlIIPcGumM4y+FnJOnKGkkLRRRVEBXPav/wAhB/oP5V0Nc9q//IQf6D+Vc2K+A68H/E+RSooorzj1DV07/kF3f0b/ANBrKrV07/kF3f0b/wBBrKrap8MTCl8c/UKKKKxNzq4P+PeP/dH8qfTIP+PeP/dH8qfXsrY8GW7CiiimIjuv+PWb/cP8qytB/wBbN9BWrdf8es3+4f5VlaD/AK2b6Cuep/FidVP+DM2aKKK6DlCiiigAooooAzNatt8QnUfMnDfSpdIufPtdjH54+Pw7VddQ6MjDKsMEVg2bGx1Py2PGdh+nY/yrmn+7qKXRnXD97ScOq2N+iiiuk5AooooAKKKKACiioLi8gt/9ZIM/3RyaTaSuxqLk7Inqtfm28ki6Ix29fwrOuNXlkOy3TZnueSabBpdxct5lwxQHru5Y1zyrc/uwVzqjQ5PeqO35mbRXTRWNtFHsESnPUsMk1kajp5tj5keTEf8Ax2uaeHlCNzrp4mE5cpQooornOkKKKKACiiigAooooAKKKKACiiigAooooA6yP/VJ9BTbn/j2l/3D/KnR/wCqT6CnEAjBGQa9m10eDezucjUkEElxIEiUsf0FdJ9ktic+RF/3wKlVFQYRQo9AMVxrCa6s75Y1W0Qy2hFvbpEOdo5PqakJABJOAKRmVFLOwUDqSaxtS1MSqYYD8h+83r7Cumc404nJCnKrIo3cvn3Ukg6MePp2qbTLP7VPl/8AVpy3v7VTrotJiEdih7v8xrgox9pU1PRrz9lTtH0LgAUAAYA6AVnalqRtm8qIAydST2rRrlrpzJcyue7GuvEVHCOhx4Wmpybl0LUer3KuC5V17gjFbkMqzxLIh+VhmuUrb0KQmCSM/wALAj8f/wBVY4erJy5WzfFUYqPNFWL9zAlzC0bjg9D6H1rl5I2ikaNvvKcGusrA1qMJfbh/GoP9P6VeKgrcxng5tScSpBC08yRJ1Y/lXTQQJbxCOMYA/WsrQogZJZT/AAgAfj/+qtmnhYJR5u4sXUblydER3E6W0RkkPA/WspdafzvniAi9B1pNdlJmjizwF3fiay6zrV5Kdo9DWhh4uF5dTrIpUmjDxsGU9xVTWCosGDdSRt+uf8M1i2t1LaybozweqnoaLq7lun3SHgdFHQU5YlSg1bUUcK41E76EUcbSyLGgyzHArp7W2S1hEaD6n1NY+iRB7pnP8C8fU/5NbtVhYJLmIxlRuXIMmlSGJpJDhVrJOtv5wPlDyvTvT9dlOIogeDlj/T+tY9TXrSUuWPQvD4eMoc0up1UE8dxGHibI/lUOplRYS7+44+tYFvcSW0m+JsHuOxp93ey3bDeQFHRR0FDxKcGmtQWEcaiaehAjsjbkYqfUHFbWjXM0/mrK5cKBjP41iVraD96f6D+tY4dv2iRviUvZtmxWHql3Ot5JEsrKgxgLx2rcrndW/wCQjL+H8hXViW1DQ4sIk569ioGIbcCd3XOa29He5kVmlZmixhS3UmqWnaeblvMkBEQP/fVbyhVARcDA4A9Kzw1OXxPY2xVWNuRbi1jatdzx3RjjlZV2g4HFbNYGs/8AH8f90VriW1DQxwqTqalEksSWJJPUmpYrqeH/AFcrKPTPH5VDRXnJtao9RpNWZ1kTFoUY9SoJqO9kaK0ldDhlHBp8H/HvH/uj+VQ6j/x4Tf7tetJ+435HixXvpeZz0txNN/rZGb2J4p1vLOjhbd3DE8BT1qJFZ2CqCWPAAroNOsFtU3vgykcn09hXnUoSqSvc9StUhSja3yLcW8RJ5pBfA3Y9abcu0dtK6nDKhIP4VICCAQcg9xUN5/x5z/8AXNv5V6T0ieTHWSOcluZ5uJJWYehPH5VGil3CKMsxwBSVf0aIPe7j0RSfx6V5UU5ySZ7M2qcG10NiztUtYQi8sfvN6mpZJFijZ3OFUZJp1ZeuylYo4gfvEk/h/wDrr05tU4XXQ8mEXVqWfUibW380bIh5eeh6mtS3uI7mPfE2R3HcVy1SQTyW8geJsH+dccMTJP3tUd9TCxa93RnR35UWM2/ptP59v1rnIZ5bd90TlTUt3fS3ZAfCqOijpVaorVeeV49CqFHkhaXU6HS7uS6icy4ypxkDFXay9B/1U3+8K1K7qLbgmzz68VGo0jmdQ/4/pv8Aep+nW8084MTMgX7zjtUslo93qcyrwob5m9K1XMWnWeVQ7V7DufeuSFLmk5S2R2zrcsFCOrZLNPHbRb5XwB+ZrEu9UmnJWMmOP26n8aq3NxJcyl5D9B2FRUquIctI6Iqjhow1lqwqSKeWH/VyMv0NR0VzptbHS0nozp7CR5rOOSQ5Yg5P41M5wjEdQKraX/yD4fof5mrMn+rb6GvWg/cT8jxZq02vM5iW7nm4klZh6ZwPypkUkkTZidlP+yaZW3pmneUBNOP3n8Kn+H/69ebTjKpI9WpOFKOqLtn532ZPtB/eHrU1AIPQ5xRXqJWVjx5O7uczPeXEpYPKxHoDgVApKkFSQR3FDfeP1pK8dtt3Z7iikrJGtpF1PLcGOSRmXaTg81sVg6J/x+n/AHD/ADFb1elhm3DU8vFJKpoZGsXU8U6xxyFFKZOPqaySzM25iS3qTWjrn/H4n/XMfzNV7Cye7k/uxj7zf0rjqqU6jijtouMKSky7o8l1JIdzs0KjndzzWvTY0SFFjQBVHAFOr0KcHCNm7nm1ZqcrpWMvWLmaF41ikKBgScVjO7O252LE9yc1qa9/rYv901lV5+Ib9o0enhklTTCiiisDoCiiigDT0zUJROkMrlkbgZ6g9q265EEggjgiuptJxcWyS9yOfr3rvw1RtOLPNxdJRakiPUYvOspFHUDcPwrmq66uYvYfs91JH2ByPpU4uO0i8HPeIyKeWA5ikZfoa6SzaR7WNpjl2GTxiudtIftF1HH2J5+neumkdYo2duFUZNGFTs29hYxq6ilqUNWvTAghiOJGHJHYVhhipyCQfUU+eVp5nlbqxz9Kjrnq1HOVzqo0lTjY1tIup5bgxySMy7ScHn0rYrB0T/j9P+4f5it6u7DNuGp5+KSVTQyNYup4rhY45CilAeOO5rJLMzbiSW9Sea1NYt5pbtWjidxsAyBnuao/Y7n/AJ4Sf98muOspObO2g4Kmti9pFzM9z5TyMybScHmtmsXSbeaK83SROq7TyRitquzD35NTixXL7T3TK1i6mhmRIpCilcnH1rId2dtzsWPqTmtHXf8Aj5j/ANz+tZlcVdtzaO7DxSpp2JYriaH/AFcrL7A8V0lo7SWsTucsygk1y1dPYf8AHjD/ALgrbCt3aMcYlypklwxS3kZTgqpI/KuZluZ5v9ZKzD0zx+VdJdf8ek3+438q5cAkgAZJ6AU8U3dIWDSs2x8MssbjyXZWPZT1rprbzfs6eecyY+aqem6eLcCWUZlPQf3f/r1oAgjIOa0w9NwV2ZYmrGbtH7xHJCMR1ANcxLd3EwIklYg9s4H5V00n+qf6GuTqMW2rI0waTu2OR3jbcjFT6g4rd0ieWeBzK5Yq2ATWBW3oX/HvL/vf0rLDN89jbFpezuadYs2r3CTOoWPCsQOD/jW1XOG0nubmYwpuAc5OQO9dGIlJW5Tkw0YNvnNXT9R+1sY3Ta4GeOhq9WfpunNauZZWBcjAA7Vcnnjt4y8rAD9TWlNyULzM6qi52pmDq0SxXz7RgMA2Kqxo0kiooyzHAqS6nNzcNKRjPQegqxo8e++BP8Clv6f1rz7KdSy6s9O7p0rvdI27W3S2hWNO3U+ppt7ci1tzIRk9FHqanqjqlpLdrGsRXAJJya9Kd4w908qFpTXOzKOpXZfd5xHsAMVtafdG7t97AB1OGxWcuiSn78qD6AmtCwsvsauPM37iD0xXPRjVUve2OrESouPu7logEEEZB7VzWoW/2a7ZB908r9K6WsbXlxJC3qCPy/8A11WJinC/YjCSaqW7jbXVbgypHIFcMwGcYNbdctbf8fUP++P511NGGnKSd2GLhGMlyojmMMeJpiq7eAx7Zqk+s26nCq7e4GKNc/481/66D+RrCqK1aUJWiXh6EakeaR01rfQ3WRGSGH8LcGrFcpDK0MySL1U5rqwQwBHQ81rQquotdzLEUVSatszL1u3DRrcKPmXhvpWLXUXyb7KZf9gn8q5u3j824jj/ALzAGubEw9/TqdWFnem79DZ0izEUQncfvHHHsK0aAMDA6VX1GUxWMrA4OMD8eK7UlTh6HBKTqz16lK71jZIUt1VscFm6fhVuyv47tcfdkHVf8K5ulVirBlJBHQiuGOJmpXex6MsJBxstzra5WcqbiQx/d3krj0zVibU7iWAREgcYZh1aqdFesqlkgw1GVO7kX9Pu7j7VFGZWKMcEE5rfrmdP/wCP6H/erpq3wrbi7nNjElNWM/WLiWCKPynK7iQcVhvI8jbpHZj6k5rY17/VRf7xrLtraS6lEcY+p7AVhiLupyo6MNyxpczLOmSXTXCJE7FARuB5AFb9Q21vHaQhE49WPc1NXZRg4Rs2cNeoqkrpFLVp5ILZWibaS+CfbBrBeWSVgZHZz7nNbWuf8eif9dB/I1hDg1x4lvnsd2EivZ3OtZgilmOABkmuffVbsuxSTapPA2jgflTrjVZbi3aIoq7upBqhTrV+a3IxUMPypuaOj0yaSe0DytubcRnGKt1R0b/jxH+8avV20neCbOCskqjSOefU7wOwE3Q/3R/hWtpl0bq3y5zIpw3v6Vz0n+tf6mprK7ezkLqAwIwQTXBTrOM/eeh6NWhGUPdWpZ1z/j8T/rmP5mrWjWgWP7Q4+Zvu+wrMu7l7yYOygEDaAK6SJBHEiDooAraklOq5mNZyp0owHdOtYN3qs0kpELbIweMdTW3OrPBIqfeZSB9cVjLos5+88Y/Emrr+0dlAyw3s1dzJtL1CWWYQztu3D5W71rVm2uk+ROkpmyVOcBa0q0oqajaZFdwcrwMnW7YbVuFHIO1vf0qbQ/8Ajyb/AK6H+QqfUV32Ew/2c/lzWPZ6i9pGYxGrKTnnrWM3GnW5n1N4KVWhyroy5ql/LDOsUD7SBljgGmabfXM92Elk3LgnG0CsyWRpZWkbqxyat6N/x/r/ALprGNWUqq10ubSoxhSemtjoKy9Wu57aZFhfaCuTwDWpWLrv/HxF/u/1rrxDahdHHhkpVEmO07UppLoRzvuV+BwBg1sVyQJUgg4I5BrSOtzYGIk/HNc9HEJK02dFfDOUk4IzKVVZ2CqCWJwAKStnRrPav2mQcn7nsPWuenTc5WR11aipx5mW9PsltIucGRvvH+lWqKK9WMVFWR40pOTuwpGVXUqwDA9QRS0UyTPuNIgkyYiYm9uRVFrO+smLRFiPWM5/St6isZUIPVaM6I4mcVZ6rzMWHWZUO2eMPjuODV6HVLWXq+w+jjH61Ymt4Zx+9jVvcjn86ozaLC3MTsh9DyKm1aGzuVzUJ7qxpAhgCCCD0IrntX/5CD/Qfyret4zFbxxk5KqBmsHV/wDkIP8AQfyqcT/DRWE/iOxSooorzz0zV07/AJBd39G/9BrKrV07/kF3f0b/ANBrKrap8MTCl8c/UKKKKxNzq4P+PeP/AHR/Kn0yD/j3j/3R/Kn17K2PBluwooopiI7r/j1m/wBw/wAqytB/1s30Fat1/wAes3+4f5VlaD/rZvoK56n8WJ1U/wCDM2aKKK6DlCiiigAooooAKxtch2yxzD+IYP1H+f0rZqnqyK9i4JAZcMMmsq8eaDNsPLlqIms5vPtY5O5HP171NWNpV/FbwPHMxXByvBNTya1Av3I3b68CphWhyptlTw8+dqKNKisOTWbhziKNVz+Jpvl6ld/e8zB9flFL6xF/CrlLCyWs2kbMt3BD/rJVB9M5P5VQm1qNeIYy59W4FRRaI55mlA9lGavQ6baw8+XvPq/NF609lYLUIbu5lm5v744j3bfRBgfnU8GisebiTH+yvJ/OtgAAYAwKKFh1e83cTxLStBWIYLWG3H7qMA+vU/nU1FFbpJKyOdtt3YUMoZSrAEHgg0UUxHO6jZG0lyvMTfdPp7VTrqriFLiFo3HDfpXMzwtBM0b9VP515telyO62PVw1b2is90R0UUVznUFFFFABRRRQAUUUUAFFFFABRRRQB1kf+qT6CknJW3kIOCFJB/Clj/1SfQU25/49pf8AcP8AKvZfwnhL4jAXU7xf+W2fqopW1S8I/wBbj6KKp0V5PtJ92ez7KH8qHyzSTHMkjP8AU0yiiobvuWklsFdRZf8AHlBj+4v8q5euk0uQSWEfqvyn8K68I/eaOPGL3Ey1XJycSN9TXWVzF9GYryVT/eJH0PNaYtaJmeCerRBWtoP35voP61k1taFGVhkkP8RAH4f/AK658Or1EdOKdqTNSsTXf+PmMf7H9a2653VZRLfPjkJ8o/D/AOvXXiXaFjiwivUuX9C/1Ev+9/StOsjQXGZo+/DD/P5Vr1VB3pojEq1VmDrX/H9/wAVn1s63bswSdRkKNrewrGrhrpqoz0cPJOmrBRRRWJua+gf8t/8AgP8AWtesTQnxcSJ/eXP5f/rrbr08O/3aPIxStVZia6P9JjP+x/WsytzWrdpIVlQZMecgelYdceITVRnfhpJ00FFFFYHQFa2g/en+g/rWTWtoP3p/oP61th/4iMMT/CZsVly2ButTkd8iIY/4FwOK1Khu7qO1iLvyf4V7k16NSMZL3tkeXSlKL9zdjbm4isoASAMDCoO9UdKnkuL2WSQ5JT8uazLi4kuZTJIck9B2Aq9oX/HxJ/uf1rkVZzqpLY7XQVOk29zbrA1n/j+P+6K36wNZ/wCP4/7orXFfAY4T+IUKKKK849Q6uD/j3j/3R/Ko79WeylVQSxGABUkH/HvH/uj+VPr2LXjY8K/LK5S06wW1Xe+DKRz/ALPtVXU9R6wQN7Mw/kKXVNRxmCBvZmH8hWPXFVqqK9nA9CjRc37SodRZf8eUH+4P5UXn/HnP/wBc2/lRZf8AHlB/uD+VF5/x5z/9c2/lXZ9j5HD/AMvPmcvWroP+tm+grKrR0Rwt2yn+NePrXm0Haoj1cQr0mbtY2vD95CfY1s1n6xbtNbq6DLRnOPbvXoV03TdjzcPJRqJswaKKK8o9gKKKKANnQf8AVTfUVq1laD/qpvqK1a9Sh/DR4+J/ispW10gvJ7dsK28lT61dYBlKsAQeCDXNagSuoSkHBDZBFbGm3wuo9jnEqjn/AGveopVU5ODNK1FqKnEztS082xMkQJiP/jtZ9dcQGBDAEHgg1g6lpxtyZYgTEeo/u1jXocvvR2N8PiOb3ZbmfRRRXIdp0ml/8g+H6H+Zqy/+rb6Gq2l/8g+H6H+Zq1Xr0/gXoeJU/iP1MzTNO8vE84+fqqn+H/69O1PURADFCcynqf7v/wBel1LUBbgxRHMp6n+7/wDXrCJJJJOSepNclSoqS5IHZSpyqy9pUOg0gk2CknJJP86u1S0f/kHp9T/OrtddL4Ecdb+JL1OSb7x+tJSt94/WkryD2zQ0T/j9P+4f5it6sHRP+P0/7h/mK3q9LDfwzysX/EM2+snu9QTtGEG5vxNXHaGxtuyovQDvT55kt4jJIcKP1rnLy7e7l3Nwo+6vpSqSjSu1ux0oSrWT+FF2zu3u9VV34UA7V9OK2a57R/8AkIJ9D/Kuhp4ZtxbfcWKiozSXYxte/wBbF/umsqtXXv8AWxf7prKrjr/xGd2H/hIKKKKxNwooooAK1dDnw7wMeG+Zfr3rKp8EphmSReqnNaU58kkzOrDng4nV1k67BxHOB0+Vv6f1rVRxIiupyrDIqO7h8+2kj7kcfXtXpVY88GjyaU/ZzTM3QoP9ZOR/sr/X+lS63cbIVhB5fk/SrlnCLe0jjPBAy3171z17P9punk/hzhfpXPUfsqSj1Z1U17Ws59EQUUUVwnoGhon/AB+n/cP8xW9WDon/AB+n/cP8xW9XpYb+GeVi/wCIQXF7BbOElfaxGehNRf2rZ/8APU/98ms/XP8Aj8T/AK5j+ZrNrKpiJxk0jalhYTgpO500F9b3EmyJ9zYzjBFWKwNF/wCP7/gJrfroozc43ZzV6apz5UYmu/8AHzH/ALn9azK09d/4+Y/9z+tZlefX/iM9LD/wkFdPYf8AHjD/ALgrmK6ew/48Yf8AcFbYT4mYY34UPuQTaygDJKH+VUtM04QASzDMp6D+7/8AXrRrM1PUfKBhgP7z+Jh/D/8AXrqqckXzy6HJS55L2ceoanqPl5ggPz9GYfw//Xqzpf8AyD4vof5mubrpNL/5B8P0P8zWFGo6lRt9jfEUlTpJLuWJP9U/0NcnXWSf6p/oa5Oli90VgtpBW3oX/HvL/vf0rErb0L/j3l/3v6Vlhv4iNsV/CZp1h29+LO4uAyFgzk8Hpya3K5W5/wCPmX/fP866MTJxs0cuFgp80ZG9balb3DBASjnoG71ZlhjmXbKisPcVyozkY69sV1i52jd1xzToVHUTUicRSVJpxOf1Gx+yOGQkxt0z29qm0L/j5k/3P61e1gA6e5PYgj86zdGfZfAH+NSP6/0rFwUKysdCm6mHd9zfqjqd5LaCMxqp3ZzuFXqp6rbm4tDsGXQ7gPWuyrfkfLucNLl51zbGYdYuj02D6LTTqt4f+WgH0UVSorzPaz7nrKjT/lRaOo3Z6zt+AFQyzSzEGV2cjpk1HRUucnuy1CK2RLbf8fUP++P511Nctbf8fUP++P511NduE2ZwY3dGdrn/AB5r/wBdB/I1hVu65/x5r/10H8jWFWGJ/iG+E/hhXV2//HvFnrsH8q5m2ga4nSNR1PJ9BXUgYGB0Fa4RPVmONktER3JxbSn/AGD/ACrn9N/4/wCH6/0rb1KTy7CU+o2j8a5+0cRXUTnoGGfpRiGvaRDDRbpyOpqlrA/0BvqP51dqK7h+0WskQ6sOPrXXUV4tI46b5Zps5ailZWRirAhhwQaSvHPcCiiigCxp/wDx/Q/71dNXM6f/AMf0P+9XTV6GE+Fnm4340UNVt5LnyY4xzuOT2AqxBBDY25AIAHLMe9TOyopZiAo5JNc/qN+10+xMiIHgevuaqpKNNufVkUozqpQ6Illv2u76FVyIhIuB689TW5XLWn/H3D/10X+ddTSw0nK7ZWKgocqRna5/x6J/10H8jWFW7rn/AB6J/wBdB/I1hVzYn+IdOE/hhRRRXOdR0Gjf8eI/3jV6qOjf8eI/3jV6vWpfAjxa38SRycn+tf6mm06X/Wv/ALxpteU9z2VsPi/1qf7wrq65EHBBHautjcSRq46MARXZhHujgxq+Fjbh2jt5JFALKpIBrEOs3J6CMfQH/Gt5lDKVPQjBrlrmBreZo3HQ8H1HrVYmU42cWThIwldSWpZOrXZ6Oo+iimHU7w/8tj+Cj/CqlFcftJ9zu9lTX2UTyXlxIpV5mKnqM1BRRUtt7lpJbBV7Rv8Aj/X/AHTVGr2jf8f6/wC6aul8aM638OXodBWLrv8Ax8Rf7v8AWtqsXXf9fF/u/wBa78T/AA2edhf4qMuiiivMPWJ7OA3NykfYnJPtXTqAqhVGABgCsvQ4cRyTEcsdo+n+f5VqV6WGhywv3PKxVTmnbsFFFFdByhRRRQAUUUUAFFFFABXPav8A8hB/oP5V0Nc9q/8AyEH+g/lXNivgOvB/xPkUqKKK849Q1dO/5Bd39G/9BrKrV07/AJBd39G/9BrKrap8MTCl8c/UKKKKxNzq4P8Aj3j/AN0fyrPudWNvcvF5IYKeu7H9K0IP+PeP/dH8qR7aCRizwxsT1JUZr1pKTiuV2PFi4KT51czhri94D/31ThrcXeJ/zFWzYWp/5YJ+VNOm2h/5Yj8zWfLW7o15sP8Ayspz6xFJA6LG+WUgZxVPTbxbORy6lgwxxWnc6bai3kZI9rKpIIY1n6TaxXMr+cu4KOBnFYzVX2kbvU3g6Ps5WTsXP7bh/wCeUn6Uh1uPtC351a/syz/54j/vo/40o0+0H/LBa25a/dGHNh/5WUTrnpb/AJv/APWph1uT+GFB9STWmLK2HSCP8VFSCCFfuxIPooo5Kz3kHtKC2gYp1e6c4VUH0U0n2rU5fuiTH+zH/wDWreAA6DFFHsZvebD28FtBGD9m1Ob7xkx/tPj+tKNGuWBLPGD7k1u0UfVo9W2H1qfRJHMWlv592sDHbknP4Vtx6XaR/wDLPcfVjmswfudb/wC2v8//ANdb9Rh6cbO61TNMTUldWejQ1Io4xiNFX/dGKdRRXXscLdwooooAKKKKACiiigAooooAKzNbtt0QnUcpw30rTpsiCSNkbowwaipDni0aU58klI5OinSIY5GRuqkg02vIPbCiiigAooooAKKKKACiiigBVBZgB1JxWpFokh/1sqr7KM1lqdrA+hzWodbftCv/AH1W1L2evOYVva6ezNlRtUD0GKSRA8bIeAwIrG/tuX/nkn60f23L/wA8k/Wuz6xTOD6rV3sLLojj/VSqfZhisx1KOyN1U4NaY1t+8K/99VmSNvkZ8Y3EmuOr7P7B3Ufa6+0G0UUVidAVoaReCCUxSHCP39DWfRVQk4S5kROCnFxZ11VL6wS8AbOyQcBsdaybXU57cBTiRB2bt+NX01qAj545FPtg13+2p1FaR53sKtOV4kEeiPu/eTLt/wBkc1rxRrDGsaDCqMAVROs2wHCyH8B/jVWfWnYEQRhP9puTSjOjT1iOUK9XSRf1G9W1iIUgysPlHp71zhOTk9ac7tI5Z2LMepNNrkq1XUdzto0VSjbqT2dwba5WTqBww9RXTI6yIHQgqRkEVyVWbW9mtT+7bK91PStKFb2ej2M8RQ9pqtzpevWqsmm2khyYgD/skiqsetxkfvInU/7JzUn9s22Okn5D/Gut1KUlqziVKtB6Jkq6ZaKc+Vn6kmqusWsaWyPFGq7WwdoxwaJNbX/llCT7scVn3N9PdcSNhf7q8CsKlSlyuMTelSrc6lJkVvM1vOkq9VPT1rqIpUmjWSM5VhxXJ1Pa3c1q2Ym4PVT0NZUK3s9Hsb4ih7RXW509VpdOtZTlogD6qcVTj1tCP3sLA/7JzUv9s22Okn5f/XrsdWlJas4VRrQeiZKul2inPlZ+rGoNVtI1st0UaqUIPyjHHSmSa2g/1cLH/eOKoXOoXFyCrNtQ/wAK8CsalSkotRN6dKs5KUmQwwyTyBIl3NW5pli9oHMjKS+OB2rGs7k2s4lC7sAjGcVf/tw/8+4/77/+tWVB04+9J6muIjVn7sVobFZWpafcXE5ljIZcABc4Ipn9uH/n3H/ff/1qP7cP/PuP++//AK1bzq0pqzZz06Nam+ZIzI4nklEaLlycAVt6ZYSWrNJIy5YY2jtWNbzmC5WbbuKnOM1o/wBuH/n3H/ff/wBasKDpx96T1OnEKrJcsVobFZepadNcT+bEVPAG0nBqP+3D/wA+4/77/wDrUf24f+fcf99//WronVpTVmzlp0a1N80UZTqUdkYYZTgj3q3a6bPcqHGFQ/xE9aqyv5krvjG5icfWr9rqptrdIvJ3bc87sd/pXHTUOb3tjvqOpy+4tTcjXZGq5ztAGaZcI0kDojbWYYB9Ky/7cP8Az7j/AL7/APrUf24f+fcf99//AFq7vb0rWuecsPVve35FG6sprXBkA2k4BBp1rYTXQ3IAEzjcTT77UDeIq+Xs2nP3s06y1M2kHleVv5zndiuO1Ln30O5ut7Pb3jcgj8qBI852qBn1onjMsEkYOCykZrK/tw/8+4/77/8ArUf24f8An3H/AH3/APWrs9vSta5w/V6172/Ip3VhParucKUzjcDUEMrQzJIvVTmrl7qRu4PL8rZznO7NUK4J8ql7h6NPncf3i1OrgmS4iWSM5B/Sn1y9tdS2rbomxnqD0NacWtrj97CQfVTmu2niYte9ozgqYWcX7uqLkun2szbmiGT3HFMXS7RTnys/VjUf9s22Okn5f/XqOTW4wP3cLH/eOKbnR3dhKGI2VyTUrOIWLGKNVKENwKx7e1luWIiXOOpzwKludRuLgFSwVD/CveiwvjZF8R79+O+Olcs5U5zXRHXTjVp031ZsadZtZxsGcMzHJx2q3WP/AG4f+fcf99//AFqP7cP/AD7j/vv/AOtXVGtSirJnJKhWm+Zr8hNQ02d53mjw4Y5xnBFZkcjRSB0OGU5BrUOtkgj7OP8Avv8A+tWTXHVcL3gztoqpy8tRHS2N4t3Fno4+8tWSAwIIBB6g1ytvO9vKJIzgj9a3P7WtfKVix3EcqByK66VdSj725x1sNKMvcWhn6lp5tyZYhmI9R/dqC1sZrrmMAKDgsTxVi/1P7TEYkjKqTkknk0yx1E2cTJ5W/LZzuxXNL2TqeR1xdZU9tTbtITb2yRFtxUdalOSCAcGsf+3D/wA+4/77/wDrUf24f+fcf99//WrrVeklZM4nh6zd2vyKt3p9xbhpHIdc8sDUVraTXTERKMDqSeBVm71Q3Nu0Xlbc453ZqOwvzZhwI9+7HfGK42qXPo9DuTq+zd17xt2VubW2WIsGIycip6x/7cP/AD7j/vv/AOtR/bh/59x/33/9auxV6SVkzhlh60ndr8ivdaZPAGk+VkHJIPSqccbSuEQZY9BWhcauZ4Hi8kLuGM7v/rVRt5fInSUDO05x61wzVPmXK9D0Kbqcr51qbGmafLbSmWVlBK42jmtKsf8Atw/8+4/77/8ArUf24f8An3H/AH3/APWrshVpQVkzhqUa1R80kT6pZT3Tq0TAhRjaTjmsVonWXyivz524960/7cP/AD7j/vv/AOtWc05a7M+3nfvxn3zXPWdOTvFnVQVWK5ZLQ1NN06WCYTSlVwD8o5NatY/9uH/n3H/ff/1qP7cP/PuP++//AK1dEKtGCsmctSjXqO8kWNUsZLso0RXKjGD3rElieGQxyDDL1Faf9uH/AJ9x/wB9/wD1qzrqf7RcPKV27u2c9q567py96L1OrDqrH3ZrQiooormOoKKKKACiiigDd0WfzLcxE8xnj6GtGuYsrk2lwJANwxgjPUV0dtN58Cy7Cm7kA16WHqKUeXqjysVScZcy2ZW1a48m0Kg/NJ8o+neueq5qtx592wB+VPlH9ap1x1588ztw9Pkh6hTo42lcIgyx6Cm1Jby+ROkoGdpzj1rJWvqbu9tDY0zT5baUyysoJXG0c1pVj/24f+fcf99//Wo/tw/8+4/77/8ArV6EKtKCsmeZUo1qj5pIm1SwlupVkiKnC42k471jeTJ53k7f3mduPetP+3D/AM+4/wC+/wD61Z4uD9s+0bed+/bn3ziues6cneLOqgqsY8sl6GrpmnS28vmylQcY2jmtOsf+3D/z7j/vv/61H9uH/n3H/ff/ANauiFWlBWTOWpRrVHzSRPqlhLdOskRX5VxgnFYkkbRSMjjDKcEVqf24f+fcf99//WrNnl86d5SMbjnHpXNXdOT5ovU6sOqsVyzWhNa2E90NyABP7xNdDbxeTAkec7RjNYdlqZtIPK8rfznO7FT/ANuH/n3H/ff/ANataM6UFe+plXhWqO1tDWkUtGyqdrEEA+hrnbuwnthvkwy5+8DVz+3D/wA+4/77/wDrVBe6kbuHy/K2c5zuzRWnSmt9QoU61OW2hBa2U11kxgbQcFieBXQ2kJt7ZIi24qOtYdjqBs42Ty9+45+9irP9uH/n3H/ff/1qVGdKCu3qPEQrVHZLQ12G5CPUYrnrnTZ7ZC7bWQdWBq1/bh/59x/33/8AWqK71U3Nu0Xk7d2Od2e/0qq06VRb6k0Kdam9tCnb28ty5WJdxHJ5xit3TLSS0hZZCuWOeKxrG7NnKzhN+VxjOKu/243/ADwH/fX/ANas6EqcPeb1NMRGrP3YrQ2Ky5dGEkrOJyNxJxtz/Wov7bf/AJ4L/wB9Uv8Abjf88B/31/8AWradWjP4v1MIUa9PWP6Fq10qG3cOxMjDpnoPwq9WP/bh7W4/77/+tVa41W5mBUERqf7vX86FWpQVog8PWqO8yzrN2r4t4znBy5H8qy43aKRXX7ynIptFcU6jnLmO+nTUI8qOptrhLmESIevUehqWuWguJbd90TFT3HY1pxa2MYmhOfVD/Su2niYte9ozgqYSSfuaouz2FtOxZ4wGPdeKiGkWoPIc/VqaNZtvSQfgP8aa+tQgfJG7H3wKpyoPV2JjHELRXLcVlbQnKQrn1PJ/WsC/h8i8kQdM5H0NWJ9XuJARGFjHtyfzqgzFmLMSSepNc1apCStFHVh6VSLcpsktv+PqH/fH866muWtv+PqH/fH866mtsJszHG7ojuLeO5j2SjK5z1xzVI6Lb54eQD0yP8KsahdNaQrIqhstgg/Q1WTWoSPnjkU+2DWlR0ua09zGmq3LeGxctrSG1UiJcE9Sepqas5tatwPlSQn6D/GqV1qs06lIx5Snrg8n8aHXpwWg1h6s3eQ7WLsTSCGM5VDyfU1m0UV585ucuZnp04KEVFHRaZdi5twCf3iDDD196uVyccjxOHjYqw7itSHWmAAmiDe6nH6V2UsSrWkcFbCyveBpz2sFxzLGGPr0P51ANKswf9WT/wACNRjWbY9VkH4D/GmvrUI+5G7H3wK0c6L1djOMK60Vy19hthGyLCg3AjOMkVzRUhipHIOMVfn1e4kBEYEQ9uT+dUCSTknJ65rkrzhK3KduHp1IX52athpk6TpNKQgU529Sa2Kx/wC3D/z7j/vv/wCtR/bh/wCfcf8Aff8A9auinUo01ZM5alKvUd5Iu6lay3UKpE4GDkg96wJ4JLeTy5Vw3XrmtL+3D/z7j/vv/wCtVC8uTdT+aV28AYzmsa8qc/ei9Tow8asPdktC3Y6ZOZI5nwiqQwB5JrcrGTWikar5AO0AZ3f/AFqX+3D/AM+4/wC+/wD61a06lKmrJmFWlWqO7Re1G1e7twiMAQ27n6VgXFtLbOFlXBPIwc5rR/tw/wDPuP8Avv8A+tVK+uzeSK5TZtGMZzWVeVOfvJ6m2HjVh7sloVqntrOa6J8pcgdSTgCoKuWN+bNXXy9+4564xWEFFy97Y6ajko+5ubVhbG1thGzBjknIqxWP/bh/59x/33/9aj+3D/z7j/vv/wCtXfGvSirJnmSw9aTu1+RBd6ZcRl5AFdOWJB6CqFac2sGWF4/IA3qRnd0/SsyuKryX9w9Cj7S37xBW3o92HiFu5+dfu+4rEpQSpBBII6EUqdR05XQ6tNVI8rOtqOa3iuF2yoGHv2rHt9YljAWZRIPXoatrrVuRykgP0H+Nd6r05LVnmvD1YPRDzpFqT0ce26nx6ZaJz5W4/wC0SahbWbYdFkP4D/Gq8utueIogvuxzUuVCOuhahiJaajtbt1VIpEUKB8pAGPp/WsipZ7iW4bdK5b0HYVFXFVkpSujvpQcIKMmORGkcIgyx6CtjTdOlt5hNKVHBG0cmsm3l8idJQM7TnHrWl/bh/wCfcf8Aff8A9atKLprWT1M66qyXLBaGxWfqljLdMjxFflGME4qv/bh/59x/33/9aj+3D/z7j/vv/wCtXTOrSmrNnJCjWhLmSMyWJ4ZDHINrDqKZUt1P9puHlK7d3bOe1RV58rX0PTjeyvudPYR+XZQr/s5/Pmp6RRtQD0GKWvYirJI8KTu2wooopiCiiigAooooAKKKKACue1f/AJCD/Qfyroa57V/+Qg/0H8q5sV8B14P+J8ilRRRXnHqGrp3/ACC7v6N/6DWVWrp3/ILu/o3/AKDWVW1T4YmFL45+oUUUVibnVwf8e8f+6P5U+mQf8e8f+6P5U+vZWx4Mt2FFFFMRHdf8es3+4f5VlaD/AK2b6CtW6/49Zv8AcP8AKsrQf9bN9BXPU/ixOqn/AAZmzRRRXQcoUUUUAFFFFABRRRQBg6l8mq7vdTW9WDrXF8P9wf1reHIrno/HNHVX/hwfkFFFFdByhRRRQAUUUUAFFFFABRRRQAUUUUAc9q8ey/cjowDVSrU10f6REfVcfrWXXlVlaoz2qDvTTCiiisjUKKKKACiiigAooooAKKKKACiiigAooooAKKKKACiiigAooooAKKKKACiiigAooooAKKKKACiiigAooooAKKKKACiiigAooooAKKKKACiiigAooooAKKKKACinKjOcIpY+gGavWukzSkGX90nv1NXGEpbIidSMFeTM+itPUtNWCISw52jhgTn8azKJwcHZhTqRqLmiFFFFQWFFFFABRRRQAUUUUAFFFFABRRRQAUUUUAFFFFABRRRQAUUUUAFFFFABRRRQAUUUUAFFFFABRRRQAUUUUAFFFFABRRRQAUUUUATW1rLdPtiXp1J6Cknt5bd9kqlT29DW1ouz7F8uN247quyxRzIUkUMp7GuyOGUoJp6nDLFONRprQ5i2ga4nSJe55PoK6C9mFpZMV4IG1B70+G2gtFYxqEGOWJ/rWJqV59qmwn+rT7vv707ewg77sm/1iorbIpUUUVxHoBRRRQAUUUUAFFFFABRRRQAUUUUAFFFFABRRRQAUUUUAFFFFABRRRQAUUUUAFFFFABRRRQAUUUUAFFFFABRRRQBLbf8AH1D/AL4/nXU1m2ukRxMskjl2ByAOBWlXpYenKCfMeViakaklymfrn/Hkv++P5GsGupubeO5i8uUHGc8GsfUNNW1i81JCVzjBHNY4mlJvmWxthasVHke5nUUUVxneFFFFABRRRQAUUUUAFFFFABRRRQAUUUUAFFFFABRRRQAUUUUAFFFFABRRRQAUUUUAFFFFABRRRQAUUUUAFFFFABRRRQAUUUUAdcDlQfWiobN/Ms4m9VGamr2U7q54MlZ2CiiimIKKKKACiiigAooooAK57V/+Qg/0H8q6Gue1f/kIP9B/KubFfAdeD/ifIpUUUV5x6hq6d/yC7v6N/wCg1lVq6d/yC7v6N/6DWVW1T4YmFL45+oUUUVibnVwf8e8f+6P5U+mQf8e8f+6P5U+vZWx4Mt2FFFFMRHdf8es3+4f5VlaD/rZvoK1br/j1m/3D/KsrQf8AWzfQVz1P4sTqp/wZmzRRRXQcoUUUUAFFFFABRRRQBg63/wAfo/3B/Wt4cAVg6p8+p7f90VvVz0fjmdVf+HBeQUUUV0HKFFFFABRRRQAUUUUAFFFFABRRRQBi66f38Q/2T/Osur2svvviP7igf1/rVGvKrO9Rns0FamgooorI2CiiigAooooAKKKKACiiigAooooAKKKKACiiigAooooAKKKKACiiigAooooAKKKKACiiigAooooAKKKKACiiigAooooAKKKKACiiigAooooAKKKu6Vai4udzjKR8n3PYVUYuTsiZyUIuTJrHSjKolnJVDyFHU1qpaW0Q+WFBjuRn9amrn9UummuWjDHy0OAPU+td8lChG9rs82LqYidr2RvqUAwpXHtQzooyzKPqa5Kis/rfka/Uv7xt6nfwm3eGNw7NxxyBWJRRXNUqOo7s6qVJU42QUUUVmahRRRQAUUUUAFFFFABRRRQAUUUUAFFFFABRRRQAUUUUAFFFFABRRRQAUUUUAFFFFABRRRQAUUUUAFFFFABRRRQAUUUUAFFFFAEsFxLbvuicqe/vVwazcgYKxH3wf8azqKuNSUdEzOVKEtZIsXF7PcjEj/L/AHRwKr0UVLbk7suMVFWQUUUUhhRRRQAUUUUAFFFFABRRRQAUUUUAFFFFABRRRQAUUUUAFFFFABRRRQAUUUUAFFFFABRRRQAUUUUAFFFFABRRRQBbGp3gAAm4H+yP8KX+1Lz/AJ7f+Oj/AAqnRV+0n3Zn7Kn/ACr7i5/al5/z2/8AHR/hUU97cXCbJZNyg5xgCoKKHUk9GxqnBO6SCiiioLCiiigAooooAKKKKACiiigAooooAKKKKACiiigAooooAKKKKACiiigAooooAKKKKACiiigAooooAKKKKACiiigAooooAKKKKANzRJt9s0R6ocj6GtKub064+zXasT8jfK30rpK9PDz5oW7Hk4qHLUv3CiiitzmCiiigAooooAKKKKACue1f/kIP9B/KuhrntX/5CD/QfyrmxXwHXg/4nyKVFFFeceoaunf8gu7+jf8AoNZVaunf8gu7+jf+g1lVtU+GJhS+OfqFFFFYm51cH/HvH/uj+VPpkH/HvH/uj+VZd5qk8Fy8SLHhTgEg5/nXrSqKEU2eLGnKpJqJr0Vg/wBqXrfdA/BKPt+onoG/CP8A+tWf1mHZmv1SfdG1df8AHrN/uH+VZWg/62b6Cq811ftEwl3hDwfkx+uKgtpZ4pM25bcR0Az+lYzrJ1FK2xvCg1TlG61OoorB+26kOof/AL9//Wo/tG/HUfmlbfWY9mYfVZ90b1FYX9sXS9Vj/FTThrc38UUZ+mRR9Zpi+qVDborIXXP70H5N/wDWqVdagP3o5B9MGqVem+pLw9VdDSoqmmq2jf8ALQr9VNS/bbYqW8+PA/2q0VSL2Zm6c1ujHk/fa36/vQPy/wD1Vv1gaWRJqYdup3N+Nb9YYfVOXdm+K0cY9kFFFFdJyhRRRQAUUUUAFFFFABRRRQAUMwVSxOABk0Vn6xceVbeUp+aTj8O9TOSjFyZdODnJRRiTyGaZ5D/ExNMoorx276ntpWVgooooGFFFFABRRRQAUUUUAFFFFAGrbaSk9skhlZSwzjFSf2In/Pdv++az4b+5gUKkh2joCMiuiVz9nEhxu2Z/Su6lGlNbbHn1pVqb33M3+w1/57n/AL5o/sNf+e5/75qD+2rj/nnF+R/xq7pl9JeGQSKg24xtBoiqEnZIJvEQjzNkP9hr/wA9z/3zR/Yif892/wC+a1axNRv7hLqSJH2qp7DnpVVIUqau0RSqVqrspFGOBpbnyUxuJIGavpokh+/Mo/3Rms+Gd4Z1mXBYHPPetuw1L7XL5bR7WxnIPFYUY05aS3OmvKrFXjsMTRYB9+R2+mBWS9u4umgQFmDEAetdRUDLb28jzuVRn6sTXRUw8WlbQ5aeJmm76lKHRYwoM0jFu4XgVK2j2pHBkH0NP/tW03Y8w/XaatRyJKgeNgynuKqNOk9FZkzqVlrK6MO80qS3UvGfMQdeORWfXXVzuqWwt7r5BhH5Ht6iuevQUFzR2OrDYhzfLLcktNLNzAsvmhQc8bc1YGhjvcf+Of8A16qWWoy2wWPhos9CORXQgggEHIPSro06U47amdepWpy30Ma40hYbd5BKWKjOMVlV1rqHRkPRgQa5SRDHIyN1U4NZ4imoNcprhasppqTJrK1+1z+Xv2cZzjNaA0Md7g/98f8A16yoZpIH3xMVb1re0u6muomaULhTgEDrRQVOXuyWoYiVWHvRehX/ALET/nu3/fNULm0EF6sG4lSRz9a37q4W1gaRu3AHqa5qeZ55TJI2WP6U68acLJLUnDSqzu5PQ1zokPaWT9KQ6JH2mb8qpWupzwEBj5iejdfzrbtbqK6TdG3I6qeorSmqNTZamVR16erehmT6OIoXkExOxScbev61Bp9gLxXZnK7SBwKtawLpRuDkwHggcY+tZsF1NbE+U5XPUdjWM/ZwqWa0N6bqTp3UtTT/ALET/ns3/fNH9iJ/z2b/AL5q/ZytPaxyPjcw5xUkzFIXYdVUkV1KjSavY5HXqp8tzDv9NW0gEiyFvmxgipLfSBNAkhmI3DONvSqdxez3IxK+V67QMCr2j/amOd5EC8YPOfYVzQ9nKpZR0OuftYU7uWpINEj7zN+VKNEh7yyfpVy6u4rVMyHk9FHU1i3OpzzkhT5aei9fzrWoqNPdamFN16mqehVlUJM6DorEVvaRF5dird3O41z1dXAmyCNP7qgfpWeFV5NmuMlaCiPY7VJPYZrlY45LiXbGpZ2OeK6l13oy5xkEZqK3torSPagx6seproq0nUa7HNRrKkn3ZjDR7oj+Af8AAqim0+5hG5oiVHdea6QEEZBBHtRUvCwa0KWMqJ6nI0VsatYqENxEuCPvgfzrHrhqU3CVmehTqKpHmRqx6LviRzPjcAcbOn60/wDsP/p4/wDHP/r1VttSuY2VCwdcgYYV0FdlKFKotEcNapWpvVmT/Yf/AE8f+Of/AF6p39j9i8v95v357YxjH+NbOo3D21qZI8bsgc1gXF1NckGZ92OgxjFZ140oLlS1NcPKrN8zehDRRRXIdoVsf2Gv/Pc/98//AF6x+launajcPcJDIQ6scZI5Fb0eS9po56/tErwew/8AsNf+fg/98/8A16P7DX/n4P8A3z/9etaqGq3ktqIxFty+ckjOMYrrnSpQXM0cUK1acuVMxruD7NcvFu3bcc49qhp8srzSGSRtzHqaZXnStd2PUjeyvuFFFFIYVoWOmi7g8wylPmxjbms+p7e8ntxiKQhfQjIq6bin760M6im4+47M0f7DX/n4P/fP/wBej+w1/wCfg/8AfP8A9er9lM09pHK+NzZzj61MxwpPoK9BUaTV7HmvEVk7NmLc6SILd5RMW2jONtQafYi98zMmzZjtnOc/4U2fUbmdSrOAp6qoxUVvczWzExOVz1HrXG5UudNLQ7oxrcjTepp/2Gv/AD8H/vn/AOvR/Ya/8/B/75/+vV+wna4tElfG45zj61PXYqNJq6Rwyr1otpsyH0UKjMJycAnG3/69ZFXJdUupQRvCg9lFU64arg37iPQpKol+8ZLBbTXBxFGW9+351oRaI55llC+yjNS6NcKLV0dguxs5JxwatvqNonWZT9Mn+VdFOlT5VKTOarWq8zjFFddGth1eQ/iP8KR9FgI+SSRT74NTDVbMnHmEf8BNW0dZEDowZT0IrZU6UtFY55VK0dW2c7eafNajccPH/eH9aqV1rosiFGGVYYIrlZo/KmeM/wALEVyV6Spu62O3DVnUTUt0S2llJeFvLKjbjO4+tX00Q/xzj6KtUbK9ezLbFVg2Mg+1btjdi8hLhCmDgjOauhClJWe5GInWg7rYpT6RDHbSOjOXVcjJFZtpaSXcu1OFH3m7CunIBBB6Gq3mWthGIy6oB26k1rOhC6eyMaeJnytbsrpo1uB8zSMfriiTRrdh8jup+uRUyanaO20SYJ/vAirdaKnSktEjOVWtF6tnNXllLaN84yh6MOlVq6uaJJ4mjcZVhXLzRmGV426qcVx16Xs3dbHdh63tFZ7oZT4onmcJGpZj2FJFG0sixoMsxwK6W0tUtYgiDLH7zepqaNF1H5FV66pLzM6HRWIzNKF9lGf1qcaLbY+/L+Y/wq3dXKWsJkfnsAO5rKOtzbuIo9vpzmuqUaNPRo5Iyr1dUyeTRIyP3czA/wC0M1m3VlNan94vynow6Vv2d2l3FvXgjhl9KmdFkQo4DKeCDTlQhNXiTHE1KcrTOSoqxfWxtbkx9VPKn2qvXntOLsz04yUldGpaaUlxbJK0jKW7Ae9S/wBiJ/z3b/vms6G+uYFCpIdo7HkV0ULl7dHbG4oCfyrtoxpVFa2pwV5VqbvfRmd/Ya/89z/3zR/Ya/8APc/981B/bVx/zzi/I/41c02/lu5HWRUAUZG0GiPsJOyQT+sQXM2Rf2Gv/Pc/980f2In/AD3b/vmtWsbUr+4iunijfaox0HPSrqU6VNXaM6dStUdlIzJU8uV067WIptKxLMWY5JOSTVvTbP7VNl/9Wn3vf2rgjFylZHoykoRvIZa2M91zGuF/vHpWjHokYH7yVif9kYrTVQqhVAAHQCqN/qS2r+XGoeTvnoK7vY06cbzPP9vVqytAadFtscPKPxH+FV5tFYAmGQN7MMfrSw60+8CeNdp7rnithWDKGU5BGQacYUai0QpTr0n7zOTkjeJykilWHY02uk1CzW6hIA/eLyp/pXNkEHB61yVaTpvyO2jWVWN+po2el/abdZTLtyTxtzU/9h/9PH/jn/16o2+oXFuoRGBQdFI4rpK6KMKVRbao5q9StTlvozJ/sMf8/B/74/8Ar0v9hr/z3P8A3z/9er17cm1t/NC7uQMZxVBNb+b54MD1DVUo0IOz/UiE8RNXi/yGSaI4H7uYE+jLis+e3lt32yoVPb0NdPFKk0SyIcqwyKhv4FntJARyAWU+hFKph4uN4Dp4qalaZzNFFFcB6QUUUUAFFFFABRRRQAUUUUAFFFFABRRRQAUUUUAFFFFABRRRQAUUUUAFFFFABRRRQAUUUUAFFFFABRRRQAUUUUAFFFFABRRRQAUUUUAFFFFABRRRQAUUUUAFFFFABRRRQAUUUUAFb2kXfnQ+U5/eRj8xWDT4ZXglWSM4ZTWtKp7OVzGtSVSNjq6KhtLlLqESJ17j0NTV6iaaujx2nF2YUUUUxBRR061Un1K2h43729E5pSko6tlRjKTtFFug8daxJdYmkO2CMJnp3NMFrqF5zJuwf75wPyrB4hPSCudCwzWs3Y3gQRkHIPcVz2r/APIQf6D+VbtvGYreOMkEqoBIrC1f/kIP9B/KpxP8NFYT+I7FKiiivPPTNXTv+QXd/Rv/AEGsqtXTv+QXd/Rv/Qayq2qfDEwpfHP1CiiisTc6uD/j3j/3R/Kn4Gc4GaZB/wAe8f8Auj+VPr2VseC92FFFFMRHdc2s3+4f5VlaD/rZv90Vq3X/AB6zf7h/lWVoP+tm+grnqfxYnVT/AIMzZoooroOUKaYo2+9Gh+op1FFgvYhaztm6wR/guKibS7Rv+WWPoxq3RUuEXui1UmtmZz6Lbn7ryL+INUb7TDaxeYJd65xgjBrfrI12b/Vwg/7R/p/WuetSpxg3Y6aFWpKajcoW1pczKZYFJ2nGQcHNWPtOpW/3/MwP765H51rafD5NlGpHJGT9TVilDD2imm0xzxN5NOKaMaPW3H+thU+6nFW4tWtZOGLIf9of4VZktoJf9ZEjH1xzVSXR7d/uFoz7HIq+WtHZ3I5qEt00Xo5Y5RmN1YexzTqw5NIuIjuhcPjpg7TTReX9ocS7iPSQZ/Wj27j8cbB9XUv4crm9RWZBrMTYEyFD6jkVoRTRzLuidWHsa1jUjPZmM6U4fEh9FFFWZhRRRQAkjrGjO5wqjJNcxd3DXVw0h4B4A9BVzVb7z28mI/u1PJH8RrNrz8RV5nyrY9TC0eRcz3YUUUVynWFFFFABRRRQAUUUUAFFFFABRRRQAV1M37uzk/2Yz/KuctI/Nu4k9WGfpW9qb7LCU+ox+ddmH0jKRw4rWcYnN1raD96f6D+tZNa2g/en+g/rWOH/AIiN8T/CZsVzep/8hCb6j+VdJXN6n/yEJvqP5V1Yv4EceD+N+hVrQ0X/AI/v+AGs+tDRf+P7/gBrjo/Gjur/AMORvVia7/x9R/7n9TW3WHrv/H1H/uf1Nd2J/hnnYT+IZtaGjzmO7Eefkk4x71n1PY/8fsGP74rgptqaaPSqxUoNM6es3XUzbRv3VsfmP/rVpVQ1r/jx/wCBCvTrK9NnlUHaojAroNIn860CE/NH8v4dq5+rulT+ReKCflf5T/SvPoT5JnpYinz035HQ1g6zD5d35gHyyDP4963qpatB51mzAfNH8w+neu6vDmgzzsPPkqLzOerp7GH7PaRxkc4yfrWFpsHn3qKR8q/Mfwreu5xb2zydwOPr2rDDRsnNnTi5OTVNGNq9z51z5an5I+Px71QoJJJJ5JorknJyk2zshBQiooKfFK8MgeNirDvTKdFG8sgSNSzHoKSvfQp2tqdBZXsd7GUcAPj5kPQ1malp5tiZIgTEf/Ha1bCxS0j7NIfvN/QVNcyxwwM8uNmOR6+1ejKnz0/3m55cavJU/d7EWmf8g+H6f1qW4/495f8AcP8AKotOINjEQMDB4/Gpbj/j3l/3D/KtY/w16GMv4j9TB0+xa7kyciJfvH19hWtd3cVhCEQDdjCoO31qWxeJ7RDCAFAxj0NMv7FLuPjCyD7rf0NYwpuFO8NzedVTqWqbI56WV5pC8jFmPemU6SN4pCkilWHUGm157vfU9NWtoKBkgV1tciDgg11w5Ga7MJ1ODG/Z+ZFdyNFayupwyqSD71zMs0kzZkdmPua6PUP+PCb/AHa5mli2+ZIrBpcrZLBPJbyB42II6jsa6aCUTQpIvRhmuUrodHJNgvsSP1pYWT5nEeMguVS6lxlDqVYZBGDXKSIY5GQ9VJFdZXMXv/H7P/vn+dXi1omZ4J6tEUf+tT6iusrk4/8AWp9RXWUYTZjxu8SjrP8Ax4n/AHhTE0a3wCzyN+IFP1n/AI8T/vCs5dXuVAGIyAMcg/406koKp76JpRqSprkfU0Do9qRx5g+jVVuNFZQTBJu/2W4P51asNSW6fy3XZJ2x0NX6tU6VRXSM3VrUpWkzkmVkYqwIYcEGrOmf8hCH6/0q9rluNq3CjnO1vf0qjpn/ACEIfr/SuNw5Kqidyqe0pOXkzpKyNf6wf8C/pWvWRr/WD/gX9K7sR/DZwYb+KjIoooryz1wooooAKKKKAOk0v/kHRfQ/zNWZP9W30NVtL/5B0X0P8zVrpXr0/gXoeJU/iP1OS2N/dP5UbG/un8q6f7bbf894/wDvoUfbbb/nvH/30K5Pq0f5jt+tT/kItJBGnxgjHX+Zq2elIjrIoZGDKe4NKeldkVaKRwTfNJs5GiiivHPdCitCz0qS4USSN5aHpxya0Y9JtE6oXPqzf4VvDDzkrnPPE04O25z1bmhsTauD0D8flVwWlsgz5EY9yop8XlYIi2YzztxXTSoOnK7ZyVsQqkeVIfXM6h/x/Tf71dNXM6h/x/Tf71GL+FDwXxsr1uaF/wAej/7/APQVh1uaF/x6P/v/ANBXPhv4h04v+GaVcvd/8fc3/XRv511Fctd/8fc3/XRv51vi9kc+C+JkVbmizmSBomOTGePoaw61NC/18vpt/rXPh21UR04mKdNm1WBrKbb4n++oP9P6Vv1ia7/x9R/7n9TXXiV+7OLCP94LocQaaSUj7gwPqa2qzNCH+jyH/b/pWnVYdWponEu9VmJrkhNykfZVz+JrMq/rP/H+f90VQrgrO9Rno0Fami/o0pS9CdnBH9a365rTTi/h/wB6ulrswr9yxw4xWnczNdjBgjk7q2Pz/wD1ViV0Gs/8eB/3hXP1zYlWqHVhHemFdT/q7Tn+GP8ApXNW8fm3Ecf95gK6LUH8uxmPquPz4rTDaRlIzxesoxOZrU0L/XS/7o/nWXWpoX+ul/3R/OsaH8RG+I/hM2q53Vv+QjL+H8hXRVzurf8AIRl/D+QrrxXwL1OLB/xH6FOuk0yIRWMfHLDcfxrm66yEYhQD+6Kxwi95s3xr91IdXKSuZZXkPViTXVP9xvoa5Kqxb2RGCXxMK6DRpTJZbT1RiPw61z9bWgn91MP9oVlhnaobYtXpmpXN6nGI7+UDoTu/OukrB1r/AI/v+ACunFL3Dlwb/eWM+uuHSuRrrh0rPCdTXG/Z+ZR1n/jxP+8Kx4rG5lI2wsAe7DArY1n/AI8T/vCmxavbFVDl1OOSVp1YwlU952JoznGl7iuWrSD7NbJFnJXqfeoNUu1gt2jBzI4wB6D1q3HIkqB42DKe4qje6XHOGeL5ZevXg1vNSULQOem4upeoYNFKylWKsMEHBFJXlHshRRRQAUUUUAFFFFABRRRQAUUUUAFFFFABRRRQAUUUUAFFFFABRRRQAUUUUAFFFFABRRRQAUUUUAFFFFABRRRQAUUUUAFFFFABRRRQAUUUUAFFFFABRRRQAUUUUAFFFFABRRRQAUUUUATWl1Jayh06d17EV0dtcR3MQkjPHcdxXLVLb3EttJvibB7+hrejWdPR7HNXoKpqtzqHdUUs7BVHUk1m3OsRplYF3n+8eBWaHn1C5SN5MljxnoK2LbS4IMFh5j+rdPyrpVSdX4NF3OV0qdH+Jq+xm4v9RP8AEU/JatwaLGuDO5c+i8CtSirjQjvLVkSxMmrR0RHFbxQDEUar9BzUlFFbpJbHO23qwrntY/5CD/QfyroawdbXF6D6oP61zYr4Dpwj/eGfRRRXnHqmrp3/ACC7v6N/6DWVWrp3/ILu/o3/AKDWVW1T4YmFL45+oUUUVibnVwf8e8f+6P5U+mQf8e8f+6P5U+vZWx4Mt2FFFFMRHdf8es3+4f5VlaD/AK2b6CtW6/49Zv8AcP8AKsrQf9bN9BXPU/ixOqn/AAZmzRRRXQcoUUUUAFFFFAASAMngCufTOoapk8oWz/wEVo6vc+TbeWp+eTj6DvTNFt/LgMzD5pOn0rmqfvKih23Oul+7pup1eiNKiiiuk5AooooAKCARggEHsaKKAKc+l202SE8tvVOP0rPl0u5t23wNvx3U4atyispUIS6WN4YicdL3MSDVp4W2XCb8dcjDCtS2vILkfu3+b+6eDT57eG4XEqBvfuKx73TDbIZoZMovODwRWb9rS13RovZVdPhZuVj6nqW7MEDcdGYd/YVSe/uXh8ppSV6H1P41WrGrieZWib0cLyu8wooorkO0KKKKACiiigAooooAKKKKACiiigAopUUu4VerHArSTRZyRvkjA74yTVxhKfwoidSMPiYuiW5aVp2HC8L9ak12fiOAHn7x/pWnFEsMSxxjCqOKy59KuZ5mleWPLH34rtlTlGlyRRwQqRnV55OyRkVraD96f6D+tM/sWf8A56x/rV3TbF7MyF2Vt2MYrGjSnGabRtXrQlTaTL1c3qf/ACEJvqP5V0lY99plxNdSSpsKseBnnpXRiYuUVZHNhZxjNuTMmtDRf+P7/gBqlNE8MrRyDDL1FXdF/wCP7/gBripK1RHfWd6Ta7G9WHrv/H1H/uf1NblVL3T0vGDl2VgMcdK9CtBzhZHm4eahO8jnKu6RCZb1Wx8sfzH+lW10MZ+a4yPZf/r1o29vHbR7IhgdyeprlpYeXMnI662JhytR6ktZmuviCOPuzZ/L/wDXWmTgZPSuc1K5FzdEqfkX5V/xrfET5YW7nNhYOVS/YqUUUV5p6x09lP8AaLVJP4sYb61OQGBBGQeDWLok+2VoCeH5H1/z/KtqvVoz54JnjVoezm0UdMszbGYsOS21foKqa3cbpFgU8L8zfX/P8615ZFiiaRuijJrlpZGllaRurHJrCu1TgoI6cOnUqOpIZRRT4o3mkCRqWY9BXDueg3YSKN5ZAkalmPQV0VhZJaR9mkP3m/oKLGyS0j7NIfvN/QVar0aFDk96W55eIxHP7sdhHdUQu5AUDJJrnL+8a7l4yI1+6P61Nql/9ofyoj+6U8n+8aqQW01wcRRlvft+dY16rm+SJvh6KprnnudBpn/IPh+n9amuP+PeX/cP8qZZxNBaRxvjco5xUkqlonUdSpArsivcS8jhk17RvzOcsbxrSbdyUPDLXSI6yIHQ5VhkGuYntJ7fmWMqPXqPzq1pd99nfypD+6Y9f7prjoVXB8kjuxFFVFzw3NS/sku4+yyD7rf0Nc7LG8UhSRSrDqK6yqt/ZJdx9lkH3W/oa2r0Of3o7mGHxHJ7stjm66izk820if1UZ+tc1LG8MhSRSrDqK09FugubdzjJyn+Fc+Glyzs+p04qHPDmXQ1LlDJbSoOrKQPyrla66sm90lnlMluV+Y5Knjn2rfE0nKzic+FqxheMjHrpNMjMdhED1I3fnWfbaPIZAbgqEHYHJNbQGBgdKWGpSi3KRWKrRklGIEhQSTgDk1ykr+ZK7/3mJrZ1e8EcRgQ/O/3vYVh1nipptRXQ0wdNqLk+o6P/AFqfUV1lc5a2FxMyuseEyDubgV0daYWLSdzLGSTaSZR1n/jxP+8K5+umv7Zrq3MasFOQcmsv+xZ8/wCsjx+P+FRiKc5TukXhqsIQtJlWwz9uh29d4rpqpWOmpaNvZt8nTOOBV2t8PTcI6mGJqRqS90pawR9gbPcjH51kaZ/yEIfr/SrWs3IldbeM52nLY9fSm6bY3AuY5nTYinPzcH8qwqe/WXL0Oin7lB83W5uVka/1g/4F/Stes7V7Wa5EZhXdszkZ+ldNdN02kcuHaVRNmFRTpI3ibbIhVvQjFNrytj2E7hRRRQAUUVLBbTXBxFGW9+w/Gmk3ohNpK7N/S/8AkHRfQ/zNWX+430qGyhaC0jifG5c5x9anYZUj1FetBWgl5HiTac213ORoqeeyuLcEyRkL/eHIpsFvNcHEUZb37D8a8rlle1tT2ueLV76G7pH/ACDo/qf5mrh6VXsIHt7RInxuGc4+tWO1erTVoJM8Wo05trucjU1pGJrqKM9GYZ+lOnsri3BMkZ2j+Icim2Ugiu4nPADDNeWo2klI9ly5otxZ1HTpVe/uTa2rSKMtnAzViorq3W5gaJjjPQjsa9Wd+V8u54sGuZc2xzU08s7bpXZj7mtfQv8Aj3k/3/6VGmifN88/y+y81o20MNupihxxy3OT+NclGlNT5pHbXrU5Q5YE1czqH/H9N/vV01Zt1pInlaVZSrMckEZFa4iEpxSiY4apGEm5GHW5oX/Ho/8Av/0FY00ZileMkEqSMitnQv8Aj0f/AH/6CuXDK1Q7MU70rmlXLXf/AB9zf9dG/nXU1m3GjpLI0iyspYkkEZrqxFOU0uU5MNUjTb5jDra0OErFJKR984H4URaLGrAyylx6AYrTVQihVACjgAVnQoSjLmka4jERlHliLXP6w++/YD+BQv8AX+tblxOlvC0jngdvU+lcvI7SSM7feY5NPFT0URYOD5nI1tBfiaPvwwrWrmbG5+y3KyH7vRvpXSqwdQykEEZBFXhppwt2M8XBxnzdzF1xCLlH7MuPy/8A11mV095ardw7GOCOVPoaxzo90GwNhHrurnr0Zc90tzpw9eHIlJ2sN0lC9+h7KCT+VdDVTT7FbNDk7pG6n+lWpHWJC7kBVGSTXVQg6cNTkxFRVJ+6ZmuyAQxxdy278v8A9dYtWLudry6L44PCj0FWk0Wckb3jUexJrinzVZtxR3U3GjBKTF0W3Lzmcj5U4H1qbXJ8RpADyx3H6VpQQpBEscYwq/rWZc6Xc3E7StLHlj054FdMqcoUuSK1ZyxqRnW55OyRj1qaF/rpf90fzpP7Fn/56x/rVzTbCSzkdndW3DHFY0aU4zTaN69anKm0mX653Vv+QjL+H8hXRVk3+mzz3Tyx7CrYwCeeldGJi5QsjmwsoxneT6GPXUWb+ZZwsO6iuamheCUxyDDCtTRboAG2c4Ocp/hXPhpcs7M6sVHnp8y6GvXKSoY5XQ9VJFdXWdqOmG4fzYSA5+8D0NdGIpuaTXQ5cLVUJNS6mFW7oaFbVnP8TcVTi0ednHmFUXuc5NbcUawxrGgwqjArLD0pKXNJG2KrRceWLuOrm9SlEt9KR0B2j8K2dRvBawHB/eNwo/rXOUYqa0igwdN6zYV1w6VzENlcTgGOJiD3PArpx0p4RNXbJxkk7JMo6z/x4n/eFc/XTX9s11bmNWCnIOTWYuiTZ+aWMD2yaWIpzlO6RWGqwhC0mGhOwuJE/hK5P1zW3Veyso7NCFJZj1Y96nZlRSzEBQMkmuijFwhZnLXmqk7xOf1dAt+2P4gCapVPez/abp5B0JwPpUFebUacm0etTTUEmFFFFQWFFFFABRRRQAUUUUAFFFFABRRRQAUUUUAFFFFABRRRQAUUUUAFFFFABRRRQAUUUUAFFFFABRRRQAUUUUAFFFFABRRRQAUUUUAFFFFABRRRQAUUUUAFFFFABRRRQAUUUUAFFFFABRRRQAqsyMGUkMOQRWxZauDhLng/3x/WsaitIVJQd0Z1KUaitI65WDAFSCD0IormbW8mtT+7b5e6npWxa6pBPhXPlv6N0/Ou+niIz0ejPNq4acNVqi9RRRW5zBWRryf6mT6qa16p6tF5ti5HVDurKtHmptG1CXLUTOdoooryj2TV0znTrtfY/wAqyq1dDIYzxH+JQf8AP51lsCrEHqDitp6wi/Uwp6VJr0EooorE3Org/wCPeP8A3R/Kn1Handawn1QfyqSvZjsjwZbsKKKKYiO6/wCPWb/cP8qytB/1s30Fat1/x6zf7h/lWVoP+tm+grnqfxYnVT/gzNmiiiug5QooooAKR3WNGdzhVGSaWsXVbwzP9mh5UHnH8R9KzqVFCNzWlTdSViEb9T1DnIX/ANBWugVQqhVGABgCqunWgtIMN/rG5Y/0q1U0YOKvLdlV6ik+WOyCiiitjAKKKKACiiigAoqOe4it13SuF9B3NZF3q8kmVtx5a/3j1P8AhWc6sYbmtOjOpsjSu76G1HznL9kHWsK7vZbtvnOFHRR0FQEliSSST3NJXBUrynp0PSpYeNPXdhRRRWB0BRRRQAUUUUAFFFFABRRRQAUUUUAFFFFAD4DieM/7Q/nXV1yaHDqfQiusruwmzPPxu8SjPqsMEzRFHJU4JGKj/tqD/nnJ+n+NY07+ZPI/95iaZWTxM76GscJTsrm5/bUH/POT9P8AGj+2oP8AnnJ+n+NYdFL6zUK+qUzej1eCSRUCSAsQMnFaFckrFWDDqDmutBBAI6GurD1XO/MceJoxp25TmtSO6/mP+1ip9F/4/v8AgBqreHdeTH/bP86taL/x/f8AADXJB3q/M7Zq1G3kb1VLvUEtJ1jkRiGXORVusTXf+PmP/c/qa7q03CF0efQgpz5ZF9dVsyOZSPqppH1a0UfKzP7BT/Wueorj+tTO36nT8y9e6nJcgog8uM9Rnk1RoorCUnJ3Z0whGCtFBRSqpZgqgknoBUk1vNbkCWMrnpSs7XHdXsNikMUqyL1U5FdHaXkd2GMasNvXcK5muk0+D7LZKG4Y/M2e1dWFcrtdDjxijypvcq63cbY1gU8t8zfT/P8AKsWpruc3Fy8nYnj6dqhrGrPnm2dFGn7OCQVZ0+5Fpc+YwJUgggVWorOMnF3RcoqSszpItStZekoU+jcVS1XUAQbeFsj+Nh/Ksiit5YmUo2OeGFhGXMFaGnahHaROjqzZbIxWfRWMJuDujecFNcrNz+2oP+ecn6f40f21B/zzk/T/ABrDorb6zUMfqlM09Q1KO6t/LRHB3A84rMoorKc3N3ZtCnGCtE19K1AKvkTsAAPlYn9KtS6tax/dYyH/AGRXPUVrHETjGxjLCwlLmZPeXH2q5aXGAcAD0qAHByODRRWDbbuzoSSVkalrrDoAtwpcD+IdavJqtow5kK+xU1ztFbxxE4q25zzwtOTvsdE2qWaj/W59gpqnc6yWBW3Qr/tN1/KsmiiWJnLTYI4WnF33FZizFmJJPJJpKKK5zpNe31eKK3jjaNyVUDIxUn9txf8APJ/0rEordYiolY53habd7G3/AG3D/wA8n/Sl/tqD/nnJ+n+NYdFP6zUF9VpdjbbW4cfLFIT74FVLnVp5lKxgRKfQ5P51n0VMq9SWlyo4enF3sPify5kc87WBrZ/tqD/nnJ+n+NYdFTCrKHwlVKMKnxG5/bUH/POT9P8AGj+2oP8AnnJ+n+NYdFafWahn9UplrULpbu4EiAgBQOaq0UVhKTk7s3jFRVkFFFFIoK0dO1CO0hZHVmy2Ris6iqhNwd0ROCmrSNz+2oP+ecn6f40f21B/zzk/T/GsOitvrNQx+qUzUvtTiubVokRwTjk49aj02/jtI3V1ZtxyNtZ9FR7aXNzdS1QgocnQ3P7ag/55yfp/jR/bUH/POT9P8aw6Kv6zUI+qUzVvNUiuLV4kRwzY5OPWsqiispzc3dmtOnGmrRNWx1by0EdwCQOAw6/jV7+07PGfO/8AHT/hXOUVrHEzirGU8LTk77G1c6xGIyLcEuejEcCqVhfG2nZpMssn3j3z61SoqXWm5KXYqNCEYuNtzov7Vs8Z80/Taarza1GBiGMsfVuBWLRVvEzZCwlNMdI5lkaRvvMcnFbWhf8AHo/+/wD0FYdbmhf8ej/7/wDQUsN/EDFaUjSqgdWhSZ45VZSjFcjkHBq/XL3n/H5P/wBdG/nXVXqSppNHHhqUajakbo1Szx/rv/HT/hUUusW6D92GkP0wKwaK5nips61g6a7li7vJbt8yHAHRR0FV6KK5223dnVGKirIKt2eoTWnyj54/7p/pVSinGTi7oUoqStI349YtnHz7kPuM/wAql/tOzx/rh/3yf8K5uit1ipnM8HTfc3pdYt0H7sNIfpgVlXd7Ndn5zhR0UdKrUVnOtOejNadCFPVIchxIp9CK6yuRrrq6MJ1OXG/ZKNxqkNvO0TI5K9SMVH/bUH/POT9P8ayLp/MupX9WNRVnLEzu7GscLTsrm5/bUH/POT9P8aP7ag/55yfp/jWHRS+s1CvqlM3U1iB3VfLkG44ycVo1yIODkV1qNvRWHcZrpw9WU78xyYmjGnblOd1Q51CX8B+gqoCQQQcEd6sX53X0x/2yKr1wzfvtno01aCXkalrrDoAs67wP4h1q8mq2jDmQr7FTXO0VrHETjpuYywtOTvsdGdUswP8AW5+imqlxrQwRbxnP95v8Kx6KJYmb8hRwlNPuOkkeVy8jFmPUmm0UVz7nUlY17bVoobaONo3JUYyMVJ/bcX/PJ/0rEordYiolY53hqbd2jb/tuL/nk/6Uv9tQf88pP0rDop/WagvqtLsbT63GB8kLE+5xWfd3811w52p/dXpVWiolWnNWbLhQpwd0gooorI2CiiigAooooAKKKKACiiigAooooAKKKKACiiigAooooAKKKKACiiigAooooAKKKKACiiigAooooAKKKKACiiigAooooAKKKKACiiigAooooAKKKKACiiigAooooAKKKKACiiigAooooAKKKKACiiigAooooAs219cW2Aj5X+63IrUt9YhfAmUxn16isKitYVpw2ZjUoQnujrI5EkXdG6sPUHNKyhlKsMgjBrlEkeNt0bsp9QcV0Wm3H2m0UscuvytXbSrqo7NHBWw7pLmT0OfniMM7xt1U4qOtfW7blbhR/st/SsiuGpDkk0ejSnzwUi5pMvl3yZ6PlabqUXlX0o7Mdw/GqysVYMpwQcitXVVFxaw3aDthv8/Wqj71NrtqZy92qn30MmiiisToOi0mTzLBPVcqauVi6HPtleEn7wyPqP8AP6VtV6tGXNBHjYiHLUYUUUVqYkd1/wAes3+4f5VlaD/rZvoK1br/AI9Zv9w/yrK0H/WzfQVz1P4sTqp/wZmzRRRXQcoUU2SRIkLyMFUdzWPe6o858q2BCnjPdvpWdSpGC1NadKVR6Eup6jtBggbnozDt7CnaVp/lgTzD5z91T296NO0zyyJrgZfqq+n1rTrOEJSlzz+SNalSMI+zp/NhRRRXQcoUUUiOkgJRgwBwcHvQAtFVtQujaWxdcFycKDWFPe3E/Ekpx6DgVhUrxpu3U6KWHlUV+huz6hbQZDSBm/uryazLjWJpMiFRGvr1NZtFck8ROW2h3QwsI76iszOxZ2LE9STmkoornOkKKKKACiiigAooooAKKKKACiiigAooooAKKKKACiiigArUbWnZSBCBkYzurLoq41JQ+FkTpxn8SCiiioLCiiigArTj1l0jVPJB2gDO7rWZRVwnKHwsidOM/iRKiPdXO1cbpCTya2rDTfsknmNJufGMAcVhwytBKsiY3KcjNXv7Zuf7sX5H/GtaMqcdZbmNeFSXuw2N2qd9p63jB/MKMBgcZFZ39s3P92L8j/jR/bNz/di/I/410Sr0pKzOWOHrQd4la8tHtJArsrbhkEVXqe6upLtw8gUEDA2ioK4Z8t/d2PRhzcq5twoooqSjU0JEM8jHG5VGP61sSRpKhSRQynsa5aGaSCQSRNtYVpJrbgfPCrH1DYrto1oRjyyODEUKkp80S5DpdtFN5gDNg5AY8CodYvQkZt4z87fex2HpVWfWJpFKxqsee/U1nkkkkkknqTU1K0VHlplU6E3LmqvYSiiiuQ7QooooAKKKKACiiigAooooAKKKKACiiigAooooAKKKKACiiigAooooAKKKKACiiigAooooAKKKKACiiigAooooAKKKKACiiigAooooAKKKKACiiigAooooAKKKKACiiigAooooAs2VlJeMwRlULjJNbtlaLZwlFYtk5JNYNpeSWhYxhTuxncKs/wBs3P8Adi/I/wCNdVGdOCu9zjr06tR2Wxu1l3WkebI8kcuGYkkMOKrf2zc/3YvyP+NH9s3P92L8j/jWs61KatIxhQrU3eJRljMUrRtjKnBxTKdI5lkaRsZYknFNrhdr6Hoq9tQooopDCiiigAooooAKKKKACtT+2nC4EK9Ou6suirhUlD4WROnGfxIKKKKgsKKKKACtOHWHihSPyQdqgZ3dazKKuE5Q+FkTpxnpJDpXMkryEYLMT+dNooqC1oFFFFABRRRQAUUUUAFFFFABRRRQAUUUUAFFFFABRRRQAUUUUAFFFFABRRRQAUUUUAFFFFABRRRQAUUUUAFFFFABRRRQAUUUUAFFFFABRRRQAUUUUAFFFFABRRRQAUUUUAFFFFABRRRQAUUUUAFFFFABRRRQAUUUUAFFFFABRRRQAUUUUAFFFFABRRRQAUUUUAFFFFABV3S7r7PcgMcI/B9vQ1SoqoycXdEzipxcWdZLGs0TRuMqwwa5e4ha3maJ+qnr61t6VefaIfLc/vEH5j1p2p2X2qLcg/ep09x6V3VYqrBSiedRm6M3CWxz1amkyrLHJZy/dYEr/X/GssjBweDTo3aN1dDhlOQa4qc+SVzvqQ542HTwtBM0T9VP51HWxcxrqdmtxEP3yDDL/SsenUhyvTYVKfOtd1uOikaKRZEOGU5FdRbzLcQrKnRh09K5Wrum3v2WXa/+qbr7e9aYeryOz2ZliaPtI3W6NS9uJ7NvNUCSE9Qeqn602LV7Z/v7oz7jI/SrxCyJg4ZGH1BFYWoaa1uTJCC0Xp3Wuqq6kPejqjkpKnU92ejNO4vLZrWXbMhJQgAHk8elZ2jTRxSyeY6puAwWOBWbRXJKu3JStsdkcNGMHC+50kmpWkfWYMfReapT611EEf8AwJ/8KyKKcsTN7aCjhKcd9ScyS3twqyy8scZY8Cti1hsrIZ86Myd2Zhn8KwKKmFXld2rs0qUedcqdkdI2pWidZgfoCagfWbdfurI34YrCq7Yae90wZsrF6+v0rVYipN2ijB4alBXkzVsryS8YsIdkS/xE5yatSyLFG0jnCqMmiNEijCIAqqOBVTeLyXeTi1hOcno5H9BXXdxVm7s4rRlK6VkNaSWK1LnP2i4bCr/dz0H4CrdtCLeBIl/hHJ9TUFsDcTG6cYUDEQPp6/jTtQuha2xYH524Ue9KNkud7f1+ZUryfIt/6/IydYuPOuvLU/LHx+PeqFBOTk9aK8ycnKTkz1YQUIqKCiiip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fDK8EqyRnDLXS2tyl1CJE/Eehrl6ntLp7SUOnI/iX1Fb0a3s3Z7HPiKPtFdbmnqmneZmeAfP/Eo7+9YtdVb3EdzEJIzkdx3FUdQ0wTZlgAWTuvZv/r1vWoc3vwOehiOT3Khl2V29pNvXlTwy+oq7fWaXMf2u0+bPLKP89ay2VkYqwKsOoNT2d5JaSZXlT95T3rnhNW5J7fkdM4O/PDf8yvRWxNawaihmtWCy/xKf61lSxSQuUkUqw7GpnTcdehVOqp6dexc0/UWtiI5MtF+q/St2ORJkDxsGU9xXJ1Lb3Mts+6JyPUdjWtLEOGj2Ma2GU9Y6M27rSoZyWT90/sOD+FZc2mXUR4TePVOf0q/b6zG2BOpQ+o5FaEU8UwzHIrfQ1u6dKrqjnVStR0ktDlmR0OHVlPuMU2uupNi/wB0flUfVPMtY3+6cmqs5wqkn2FWodNupf8AlmUHq/FdH06U2SWOIZkdVHucU1hYrWTE8ZJ6RRRtdIiiIaY+a3p2q+zLGhZiFUdzwBWfPrEKfLApkb16Co1tp7v99fvsiHITp/8AqrRShH3aav8A13M5QnL3qrt/XREpkk1FikWUth95+hb2FOCi6IhiG21j4JH8Z9B7UKDdqI4gYrQcZHBf2HoKugJFGAAFRR+AFVGPNq/6/wCATKXLov6/4P5AzLFGWYhVUc+1c1fXTXc5foo4Uegqxqd/9pby4j+6B/76NZ9cuIrcz5Y7HZhqHIuaW4UUUVynW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1tcyWsm+M/UHoa6CzvYrtPlOHHVT1FczSqzIwZSVYdCK2pVnT9DCtQjU16nS3dlDdr84ww6MOorEutPntskjen95f61cs9Y6JdD/gYH8xWsjpIgZGDKe4NdbjTrq63OJTq4d2exysUrwuHjYqw7itOPUoLlBHfRj/AHgP84q5caZbz5O3y29V4/Ss6bR7hOYysg/I1j7OrS21Rv7WjV30Y+XSVkXzLSZXU9if61RmtZ4P9ZEwHrjI/Ojbc2rZxJEfXkVai1i4Thwsg9xg1m/ZvdWZqvax2akjPo6Vrf2lZy/660GfUAGk87SW6wsPwP8AjS9lF7SQ/ayW8GZ63U6fdmkH/AjT/t11/wA93/OrvmaSOkbH8/8AGl+26fH/AKu13H3UVXI19slzT+wyis15OdqyTP7Ak1Zh0m4kO6YiMd88mra3d5MMW9oI19W6f0p4sJp+by4Zh/cTgVpGkn3f4IylWce0fxZFH9ktG2WyG4n9uf17VYS1knYSXjBsciJfuj6+tWYYY4F2xIFHtUF3qENqCCd8n90f19K6OVRXvbf195zc8pu0N+/X/gFh3SJCzkKo7msLUNRa5JjjysX6tUF1eS3T5kOFHRR0FV65a2Ic9I7HZQwyh70twooorlOs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hnlgbdE5U+3eo6KabWqE0nozXt9aPAuI8/7Sf4VoQ3ttN9yVc+h4NcxRXRHEzW+pzTwkJbaHXVE9rA/wB6GMn12iuajuJov9XK6+wNXbW/unba0pI9wK2WJjLRo55YWcNYs0zp1oesI/AkUn9mWf8Azx/8eP8AjU0Ls4+Y5qWuhQg9bHM6lRaczKy6faL0gX8eanSKOP8A1car9Biq1zNJGDtbH4VjzahdsxBmYD2wP5VlOpCn0NoUqlXqdE7qgy7BR6k4qlPq1tFkKTI3ovT86wGdnOXYsfUnNJWEsVJ/Cjohg4r4ncu3OqXE+Qp8tfRev51SoormlKUnds64wjBWigoooq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/2Q==">
            <a:extLst>
              <a:ext uri="{FF2B5EF4-FFF2-40B4-BE49-F238E27FC236}">
                <a16:creationId xmlns:a16="http://schemas.microsoft.com/office/drawing/2014/main" id="{9FB646A0-C1D7-4E6D-9982-F041C7E03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11" descr="C:\Users\ЕВГЕНИЙ\Desktop\13_ad6c3c3bc859a7b1a2df6846c332cb96.jpg">
            <a:extLst>
              <a:ext uri="{FF2B5EF4-FFF2-40B4-BE49-F238E27FC236}">
                <a16:creationId xmlns:a16="http://schemas.microsoft.com/office/drawing/2014/main" id="{19A68A9C-DB0C-4DB7-8DBC-F0764FD92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838575"/>
            <a:ext cx="146367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06A50CE-E7C6-4A3D-8EB4-AE5E856FE8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9137" y="4460875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80450A44-9F05-4871-BF5E-674F23DED9C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04">
        <p:fade/>
      </p:transition>
    </mc:Choice>
    <mc:Fallback xmlns="">
      <p:transition spd="med" advTm="19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73" objId="2"/>
        <p14:stopEvt time="1883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E9F97-C05A-43F3-94F5-517A62E70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2181"/>
            <a:ext cx="8229600" cy="857250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Психические нарушение при хронических соматических заболеваниях. </a:t>
            </a:r>
            <a:r>
              <a:rPr lang="ru-RU" sz="1800" dirty="0" err="1"/>
              <a:t>Соматоформные</a:t>
            </a:r>
            <a:r>
              <a:rPr lang="ru-RU" sz="1800" dirty="0"/>
              <a:t> расстройства</a:t>
            </a:r>
          </a:p>
        </p:txBody>
      </p:sp>
      <p:pic>
        <p:nvPicPr>
          <p:cNvPr id="13315" name="Объект 3">
            <a:extLst>
              <a:ext uri="{FF2B5EF4-FFF2-40B4-BE49-F238E27FC236}">
                <a16:creationId xmlns:a16="http://schemas.microsoft.com/office/drawing/2014/main" id="{C6C406D2-B59A-42B0-8F42-0A2B1B38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1143000" y="1085850"/>
            <a:ext cx="1553766" cy="2175272"/>
          </a:xfrm>
        </p:spPr>
      </p:pic>
      <p:pic>
        <p:nvPicPr>
          <p:cNvPr id="13316" name="Рисунок 4">
            <a:extLst>
              <a:ext uri="{FF2B5EF4-FFF2-40B4-BE49-F238E27FC236}">
                <a16:creationId xmlns:a16="http://schemas.microsoft.com/office/drawing/2014/main" id="{AE034213-FA40-4855-930E-2F80167AA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16" y="3327798"/>
            <a:ext cx="2707816" cy="180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P2200016">
            <a:extLst>
              <a:ext uri="{FF2B5EF4-FFF2-40B4-BE49-F238E27FC236}">
                <a16:creationId xmlns:a16="http://schemas.microsoft.com/office/drawing/2014/main" id="{76F42AD9-C0A6-46D1-86F9-D8277FE3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10" y="1168004"/>
            <a:ext cx="1414463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Прямоугольник 6">
            <a:extLst>
              <a:ext uri="{FF2B5EF4-FFF2-40B4-BE49-F238E27FC236}">
                <a16:creationId xmlns:a16="http://schemas.microsoft.com/office/drawing/2014/main" id="{AB9B7BD8-26B6-4E98-9EC3-60AEBD2A9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872" y="1383507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200"/>
              <a:t>Динамика психических нарушений у больных первичным гипогонадизмом с учетом оперативного лечения (трансплантация яичка)</a:t>
            </a:r>
          </a:p>
        </p:txBody>
      </p:sp>
      <p:sp>
        <p:nvSpPr>
          <p:cNvPr id="13319" name="Прямоугольник 7">
            <a:extLst>
              <a:ext uri="{FF2B5EF4-FFF2-40B4-BE49-F238E27FC236}">
                <a16:creationId xmlns:a16="http://schemas.microsoft.com/office/drawing/2014/main" id="{A7EF8C67-1D36-479A-9FD2-4728D91D9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266" y="4137421"/>
            <a:ext cx="34290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050" dirty="0"/>
              <a:t>Динамика психических нарушений у больных первичным </a:t>
            </a:r>
            <a:r>
              <a:rPr lang="ru-RU" altLang="ru-RU" sz="1050" dirty="0" err="1"/>
              <a:t>билинарным</a:t>
            </a:r>
            <a:r>
              <a:rPr lang="ru-RU" altLang="ru-RU" sz="1050" dirty="0"/>
              <a:t> циррозом печени с учетом проведения </a:t>
            </a:r>
            <a:r>
              <a:rPr lang="ru-RU" altLang="ru-RU" sz="1050" dirty="0" err="1"/>
              <a:t>гемосорбиции</a:t>
            </a:r>
            <a:endParaRPr lang="ru-RU" altLang="ru-RU" sz="1050" dirty="0"/>
          </a:p>
        </p:txBody>
      </p:sp>
      <p:sp>
        <p:nvSpPr>
          <p:cNvPr id="13320" name="Прямоугольник 8">
            <a:extLst>
              <a:ext uri="{FF2B5EF4-FFF2-40B4-BE49-F238E27FC236}">
                <a16:creationId xmlns:a16="http://schemas.microsoft.com/office/drawing/2014/main" id="{0BA1B89A-0065-4C79-99B1-D3425F2A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9" y="3341132"/>
            <a:ext cx="3861197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350" dirty="0"/>
              <a:t>Личностно ориентированная психотерапия наркологических больных (клиническое и психодинамическое исследование)</a:t>
            </a:r>
          </a:p>
        </p:txBody>
      </p:sp>
      <p:pic>
        <p:nvPicPr>
          <p:cNvPr id="13321" name="Рисунок 2">
            <a:extLst>
              <a:ext uri="{FF2B5EF4-FFF2-40B4-BE49-F238E27FC236}">
                <a16:creationId xmlns:a16="http://schemas.microsoft.com/office/drawing/2014/main" id="{1B8B2BEB-C116-4D90-98E1-6D52D1DF0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35" y="2391967"/>
            <a:ext cx="1376363" cy="91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Прямоугольник 3">
            <a:extLst>
              <a:ext uri="{FF2B5EF4-FFF2-40B4-BE49-F238E27FC236}">
                <a16:creationId xmlns:a16="http://schemas.microsoft.com/office/drawing/2014/main" id="{88ACE9AF-5903-45F8-B6BF-105496D8A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998" y="2173486"/>
            <a:ext cx="259199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050" dirty="0"/>
              <a:t>Пограничные психические расстройства у больных с опухолями предстательной железы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955F5F9-EBBD-4BE9-8A50-773D10AA88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172" y="27884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775">
        <p:fade/>
      </p:transition>
    </mc:Choice>
    <mc:Fallback xmlns="">
      <p:transition spd="med" advTm="52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1" objId="3"/>
        <p14:stopEvt time="52151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8A644-DE2B-467B-8B21-AC053F945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700" dirty="0" err="1"/>
              <a:t>Транскультуральные</a:t>
            </a:r>
            <a:r>
              <a:rPr lang="ru-RU" sz="2700" dirty="0"/>
              <a:t> исследования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FB34E95D-1C81-439E-A930-56206DFCA4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572" y="3425428"/>
            <a:ext cx="1890713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Прямоугольник 3">
            <a:extLst>
              <a:ext uri="{FF2B5EF4-FFF2-40B4-BE49-F238E27FC236}">
                <a16:creationId xmlns:a16="http://schemas.microsoft.com/office/drawing/2014/main" id="{6710F44D-9CED-4B25-80A0-19A8182CF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216" y="3112294"/>
            <a:ext cx="224927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350"/>
              <a:t>Синдром Кувад (</a:t>
            </a:r>
            <a:r>
              <a:rPr lang="en-US" altLang="ru-RU" sz="1350"/>
              <a:t>Couvade)</a:t>
            </a:r>
            <a:endParaRPr lang="ru-RU" altLang="ru-RU" sz="1350"/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B8E0D71B-20DF-4377-9036-79E013B2E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1" y="1006079"/>
            <a:ext cx="1575197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Прямоугольник 4">
            <a:extLst>
              <a:ext uri="{FF2B5EF4-FFF2-40B4-BE49-F238E27FC236}">
                <a16:creationId xmlns:a16="http://schemas.microsoft.com/office/drawing/2014/main" id="{18773985-3381-425B-B693-C3CA7BF41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216" y="1032272"/>
            <a:ext cx="24881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800"/>
              <a:t>Синдром Дхат (</a:t>
            </a:r>
            <a:r>
              <a:rPr lang="en-US" altLang="ru-RU" sz="1800"/>
              <a:t>Dhat )</a:t>
            </a:r>
            <a:endParaRPr lang="ru-RU" altLang="ru-RU" sz="1800"/>
          </a:p>
        </p:txBody>
      </p:sp>
      <p:pic>
        <p:nvPicPr>
          <p:cNvPr id="14343" name="Picture 4">
            <a:extLst>
              <a:ext uri="{FF2B5EF4-FFF2-40B4-BE49-F238E27FC236}">
                <a16:creationId xmlns:a16="http://schemas.microsoft.com/office/drawing/2014/main" id="{57309CB6-E492-488D-BCE8-8BCBB0B8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03" y="2860000"/>
            <a:ext cx="1945481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4" name="Прямоугольник 5">
            <a:extLst>
              <a:ext uri="{FF2B5EF4-FFF2-40B4-BE49-F238E27FC236}">
                <a16:creationId xmlns:a16="http://schemas.microsoft.com/office/drawing/2014/main" id="{A280F313-9258-4AA2-A0D8-067643FC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339" y="2424232"/>
            <a:ext cx="29134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800" dirty="0"/>
              <a:t>Синдром </a:t>
            </a:r>
            <a:r>
              <a:rPr lang="ru-RU" altLang="ru-RU" sz="1800" dirty="0" err="1"/>
              <a:t>Дулитл</a:t>
            </a:r>
            <a:r>
              <a:rPr lang="ru-RU" altLang="ru-RU" sz="1800" dirty="0"/>
              <a:t> (</a:t>
            </a:r>
            <a:r>
              <a:rPr lang="en-US" altLang="ru-RU" sz="1800" dirty="0" err="1"/>
              <a:t>Dolittle</a:t>
            </a:r>
            <a:r>
              <a:rPr lang="en-US" altLang="ru-RU" sz="1800" dirty="0"/>
              <a:t>)</a:t>
            </a:r>
            <a:endParaRPr lang="ru-RU" altLang="ru-RU" sz="1800" dirty="0"/>
          </a:p>
        </p:txBody>
      </p:sp>
      <p:sp>
        <p:nvSpPr>
          <p:cNvPr id="14345" name="Прямоугольник 6">
            <a:extLst>
              <a:ext uri="{FF2B5EF4-FFF2-40B4-BE49-F238E27FC236}">
                <a16:creationId xmlns:a16="http://schemas.microsoft.com/office/drawing/2014/main" id="{DA592936-5039-43FA-8F30-67B8AB8DB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1753791"/>
            <a:ext cx="1701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800"/>
              <a:t>Синдром Коро</a:t>
            </a:r>
          </a:p>
        </p:txBody>
      </p:sp>
      <p:sp>
        <p:nvSpPr>
          <p:cNvPr id="14346" name="Прямоугольник 7">
            <a:extLst>
              <a:ext uri="{FF2B5EF4-FFF2-40B4-BE49-F238E27FC236}">
                <a16:creationId xmlns:a16="http://schemas.microsoft.com/office/drawing/2014/main" id="{E39CD0BD-B9BB-470C-9634-6BA211E0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932260"/>
            <a:ext cx="342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800"/>
              <a:t>Тайджин-киофу-шу (Taijin-kyofu-shu)</a:t>
            </a:r>
          </a:p>
        </p:txBody>
      </p:sp>
      <p:sp>
        <p:nvSpPr>
          <p:cNvPr id="14347" name="Прямоугольник 8">
            <a:extLst>
              <a:ext uri="{FF2B5EF4-FFF2-40B4-BE49-F238E27FC236}">
                <a16:creationId xmlns:a16="http://schemas.microsoft.com/office/drawing/2014/main" id="{6768BE81-65A9-4B78-95DD-AAE0A1FA2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757" y="4516041"/>
            <a:ext cx="1806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800"/>
              <a:t>Синдром Отаку</a:t>
            </a:r>
          </a:p>
        </p:txBody>
      </p:sp>
      <p:pic>
        <p:nvPicPr>
          <p:cNvPr id="14348" name="Picture 5" descr="C:\Users\Общество\Desktop\107597b.jpg">
            <a:extLst>
              <a:ext uri="{FF2B5EF4-FFF2-40B4-BE49-F238E27FC236}">
                <a16:creationId xmlns:a16="http://schemas.microsoft.com/office/drawing/2014/main" id="{8FBE872E-E276-4870-83CE-3D0A970C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2792016"/>
            <a:ext cx="1020366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6" descr="C:\Users\Общество\Pictures\Все фотографии\Страшное Лето 2012\2012-07-03 11.47.09.jpg">
            <a:extLst>
              <a:ext uri="{FF2B5EF4-FFF2-40B4-BE49-F238E27FC236}">
                <a16:creationId xmlns:a16="http://schemas.microsoft.com/office/drawing/2014/main" id="{0329248D-42F5-40C9-A132-B9B4C5D2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1" y="-2000250"/>
            <a:ext cx="900113" cy="6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7" descr="C:\Users\Общество\Pictures\Все фотографии\Страшное Лето 2012\2012-07-03 11.47.09.jpg">
            <a:extLst>
              <a:ext uri="{FF2B5EF4-FFF2-40B4-BE49-F238E27FC236}">
                <a16:creationId xmlns:a16="http://schemas.microsoft.com/office/drawing/2014/main" id="{5E1E9EDD-6411-41F1-8E0A-4AE763011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381125"/>
            <a:ext cx="1026319" cy="76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9B54A6A-A1BA-4692-8584-2BBD19EB0A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29359" y="230409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70">
        <p:fade/>
      </p:transition>
    </mc:Choice>
    <mc:Fallback xmlns="">
      <p:transition spd="med" advTm="32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73" objId="4"/>
        <p14:stopEvt time="31754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C06A9-62F5-4E6C-97EA-66A961B0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000" dirty="0"/>
              <a:t>Психическое здоровье студентов</a:t>
            </a:r>
          </a:p>
        </p:txBody>
      </p:sp>
      <p:pic>
        <p:nvPicPr>
          <p:cNvPr id="15363" name="Рисунок 3">
            <a:extLst>
              <a:ext uri="{FF2B5EF4-FFF2-40B4-BE49-F238E27FC236}">
                <a16:creationId xmlns:a16="http://schemas.microsoft.com/office/drawing/2014/main" id="{8490EE5D-B3A4-49D5-8B69-8446A065B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272" y="937022"/>
            <a:ext cx="3184922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E45D7598-CEA7-42F5-A43F-E81BF8D2E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700337"/>
            <a:ext cx="3671888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>
            <a:extLst>
              <a:ext uri="{FF2B5EF4-FFF2-40B4-BE49-F238E27FC236}">
                <a16:creationId xmlns:a16="http://schemas.microsoft.com/office/drawing/2014/main" id="{90CD2E8D-CA2D-4CD3-B980-49B9067B8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912019"/>
            <a:ext cx="1431131" cy="214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>
            <a:extLst>
              <a:ext uri="{FF2B5EF4-FFF2-40B4-BE49-F238E27FC236}">
                <a16:creationId xmlns:a16="http://schemas.microsoft.com/office/drawing/2014/main" id="{C8D7B432-C121-406E-9E7F-E0805BB6C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2" y="3056335"/>
            <a:ext cx="3031331" cy="203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6676A55-D748-44E7-A5F3-F8F36F46C3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45707" y="157718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83">
        <p:fade/>
      </p:transition>
    </mc:Choice>
    <mc:Fallback xmlns="">
      <p:transition spd="med" advTm="10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60" objId="3"/>
        <p14:stopEvt time="1004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2">
            <a:extLst>
              <a:ext uri="{FF2B5EF4-FFF2-40B4-BE49-F238E27FC236}">
                <a16:creationId xmlns:a16="http://schemas.microsoft.com/office/drawing/2014/main" id="{18D2FB30-990A-4720-A604-1482F0718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2" y="1191"/>
            <a:ext cx="594002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2100"/>
              <a:t>Апробация новых лекарственных средств</a:t>
            </a:r>
          </a:p>
        </p:txBody>
      </p:sp>
      <p:pic>
        <p:nvPicPr>
          <p:cNvPr id="16387" name="Рисунок 3">
            <a:extLst>
              <a:ext uri="{FF2B5EF4-FFF2-40B4-BE49-F238E27FC236}">
                <a16:creationId xmlns:a16="http://schemas.microsoft.com/office/drawing/2014/main" id="{5794D01C-161C-47A5-B11B-837223C78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0" y="654563"/>
            <a:ext cx="5832872" cy="433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8F653-F9BA-488F-B59C-611683435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3924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485D74E-D532-43CA-8403-A7EAD5CB8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9337" y="149252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182">
        <p:fade/>
      </p:transition>
    </mc:Choice>
    <mc:Fallback xmlns="">
      <p:transition spd="med" advTm="20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4" objId="2"/>
        <p14:stopEvt time="1944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Объект 2">
            <a:extLst>
              <a:ext uri="{FF2B5EF4-FFF2-40B4-BE49-F238E27FC236}">
                <a16:creationId xmlns:a16="http://schemas.microsoft.com/office/drawing/2014/main" id="{99FC63E0-2AE5-4693-A3DD-C5C43B2C65A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919" y="434579"/>
            <a:ext cx="1263254" cy="840581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A4D1C8CA-A13C-4467-BB95-2180416CAA6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9460" name="Объект 3">
            <a:extLst>
              <a:ext uri="{FF2B5EF4-FFF2-40B4-BE49-F238E27FC236}">
                <a16:creationId xmlns:a16="http://schemas.microsoft.com/office/drawing/2014/main" id="{74FB36AB-2CC9-42FA-B942-D081958E086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897" y="1495425"/>
            <a:ext cx="808434" cy="1215629"/>
          </a:xfrm>
        </p:spPr>
      </p:pic>
      <p:pic>
        <p:nvPicPr>
          <p:cNvPr id="19461" name="Рисунок 6">
            <a:extLst>
              <a:ext uri="{FF2B5EF4-FFF2-40B4-BE49-F238E27FC236}">
                <a16:creationId xmlns:a16="http://schemas.microsoft.com/office/drawing/2014/main" id="{EB64F848-A515-4B0D-989B-B1C4CCBE1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8" y="3112294"/>
            <a:ext cx="2901553" cy="193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7">
            <a:extLst>
              <a:ext uri="{FF2B5EF4-FFF2-40B4-BE49-F238E27FC236}">
                <a16:creationId xmlns:a16="http://schemas.microsoft.com/office/drawing/2014/main" id="{85CFF111-495F-4A21-924D-DE8B18C281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07" y="73819"/>
            <a:ext cx="2121694" cy="141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8">
            <a:extLst>
              <a:ext uri="{FF2B5EF4-FFF2-40B4-BE49-F238E27FC236}">
                <a16:creationId xmlns:a16="http://schemas.microsoft.com/office/drawing/2014/main" id="{49B52CE7-6E10-42F2-A5B1-48C527F950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7677" y="565056"/>
            <a:ext cx="2006694" cy="200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9">
            <a:extLst>
              <a:ext uri="{FF2B5EF4-FFF2-40B4-BE49-F238E27FC236}">
                <a16:creationId xmlns:a16="http://schemas.microsoft.com/office/drawing/2014/main" id="{29F9B042-3A63-467B-A565-2E7FB519FC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97669"/>
            <a:ext cx="1272779" cy="19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10">
            <a:extLst>
              <a:ext uri="{FF2B5EF4-FFF2-40B4-BE49-F238E27FC236}">
                <a16:creationId xmlns:a16="http://schemas.microsoft.com/office/drawing/2014/main" id="{E97CCE49-001C-421C-9A48-5A1B8EA951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49" y="2943225"/>
            <a:ext cx="2900363" cy="193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2C97FAB6-14B9-41FD-A359-A0F39412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79" y="1599010"/>
            <a:ext cx="1218009" cy="142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>
            <a:extLst>
              <a:ext uri="{FF2B5EF4-FFF2-40B4-BE49-F238E27FC236}">
                <a16:creationId xmlns:a16="http://schemas.microsoft.com/office/drawing/2014/main" id="{217EBAE9-104C-4E0F-BBAC-4835A6D8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553" y="1406129"/>
            <a:ext cx="1413272" cy="16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73A3B34-475B-4280-8CD8-54CC639263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80785" y="196631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32">
        <p:fade/>
      </p:transition>
    </mc:Choice>
    <mc:Fallback xmlns="">
      <p:transition spd="med" advTm="302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76" objId="2"/>
        <p14:stopEvt time="29723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5F91807-6FC2-4892-B020-A6031FC75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38" y="1927598"/>
            <a:ext cx="8229600" cy="857250"/>
          </a:xfrm>
        </p:spPr>
        <p:txBody>
          <a:bodyPr/>
          <a:lstStyle/>
          <a:p>
            <a:r>
              <a:rPr lang="ru-RU" sz="6000" dirty="0">
                <a:solidFill>
                  <a:schemeClr val="accent2">
                    <a:lumMod val="75000"/>
                  </a:schemeClr>
                </a:solidFill>
              </a:rPr>
              <a:t>Добро пожаловать</a:t>
            </a:r>
          </a:p>
        </p:txBody>
      </p:sp>
      <p:sp>
        <p:nvSpPr>
          <p:cNvPr id="18436" name="Slide Number Placeholder 4">
            <a:extLst>
              <a:ext uri="{FF2B5EF4-FFF2-40B4-BE49-F238E27FC236}">
                <a16:creationId xmlns:a16="http://schemas.microsoft.com/office/drawing/2014/main" id="{1A670219-DA9E-4203-B0A8-E2634BF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5499CCE-B4E4-4079-AE80-46A87A27D25B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15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8437" name="Picture 3">
            <a:extLst>
              <a:ext uri="{FF2B5EF4-FFF2-40B4-BE49-F238E27FC236}">
                <a16:creationId xmlns:a16="http://schemas.microsoft.com/office/drawing/2014/main" id="{53AADB3B-B5B0-4A4F-A884-1BCDF7389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itle 1">
            <a:extLst>
              <a:ext uri="{FF2B5EF4-FFF2-40B4-BE49-F238E27FC236}">
                <a16:creationId xmlns:a16="http://schemas.microsoft.com/office/drawing/2014/main" id="{D0C10182-981E-4525-9846-118BBB6CE73F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B21525A-368D-4487-A75C-47744026B8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03276" y="379319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226">
        <p:fade/>
      </p:transition>
    </mc:Choice>
    <mc:Fallback xmlns="">
      <p:transition spd="med" advTm="21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3" objId="5"/>
        <p14:stopEvt time="19389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4953FAC-8F1C-465F-A1A6-45E4A4A7C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1559" y="2125755"/>
            <a:ext cx="609600" cy="609600"/>
          </a:xfrm>
          <a:prstGeom prst="rect">
            <a:avLst/>
          </a:prstGeom>
        </p:spPr>
      </p:pic>
      <p:pic>
        <p:nvPicPr>
          <p:cNvPr id="4" name="Объект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2F05BA2-8964-49BB-AFA2-8C8ACAD6A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19518" y="221875"/>
            <a:ext cx="5177117" cy="6367183"/>
          </a:xfrm>
        </p:spPr>
      </p:pic>
    </p:spTree>
    <p:extLst>
      <p:ext uri="{BB962C8B-B14F-4D97-AF65-F5344CB8AC3E}">
        <p14:creationId xmlns:p14="http://schemas.microsoft.com/office/powerpoint/2010/main" val="182178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05CC3E9-9C29-48BE-8AE7-71CB53D9D4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300" y="522288"/>
            <a:ext cx="5283200" cy="920750"/>
          </a:xfrm>
        </p:spPr>
        <p:txBody>
          <a:bodyPr/>
          <a:lstStyle/>
          <a:p>
            <a:pPr eaLnBrk="1" hangingPunct="1"/>
            <a:r>
              <a:rPr lang="ru-RU" altLang="ru-RU" sz="20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 на кафедре психиатрии и медицинской психологии</a:t>
            </a:r>
          </a:p>
        </p:txBody>
      </p:sp>
      <p:sp>
        <p:nvSpPr>
          <p:cNvPr id="6147" name="Subtitle 2">
            <a:extLst>
              <a:ext uri="{FF2B5EF4-FFF2-40B4-BE49-F238E27FC236}">
                <a16:creationId xmlns:a16="http://schemas.microsoft.com/office/drawing/2014/main" id="{DCB1480A-397E-4E76-B968-5D7C1585C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363" y="777875"/>
            <a:ext cx="5910262" cy="4173538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ct val="0"/>
              </a:spcBef>
            </a:pPr>
            <a:endParaRPr lang="en-US" altLang="ru-RU" sz="1600" b="1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ru-RU" sz="1600" b="1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just" eaLnBrk="1" hangingPunct="1"/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кафедра является одним из старейших структурных подразделений Российского университета дружбы народов. Она была основана в 1969 году М.В. Коркиной известным ученым в области психиатрии. Именно её работы по нарушениям пищевого поведения, труды в области пограничной, подростковой психиатрии и соматопсихиатрии во многом определили научные направления коллектива.</a:t>
            </a:r>
          </a:p>
          <a:p>
            <a:pPr algn="just" eaLnBrk="1" hangingPunct="1">
              <a:lnSpc>
                <a:spcPct val="80000"/>
              </a:lnSpc>
            </a:pPr>
            <a:endParaRPr lang="ru-RU" altLang="ru-RU" sz="1600">
              <a:solidFill>
                <a:schemeClr val="tx1"/>
              </a:solidFill>
            </a:endParaRPr>
          </a:p>
          <a:p>
            <a:r>
              <a:rPr lang="ru-RU" altLang="ru-RU" sz="1600" b="1" u="sng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АСПИРАНТУРЕ</a:t>
            </a:r>
          </a:p>
          <a:p>
            <a:pPr algn="just"/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Аспиранты нашей кафедры проходят специальную подготовку по избранному направлению и профилю в соответствии с индивидуальным планом, личными наклонностями и интересами.</a:t>
            </a:r>
          </a:p>
          <a:p>
            <a:pPr algn="just" eaLnBrk="1" hangingPunct="1">
              <a:lnSpc>
                <a:spcPct val="80000"/>
              </a:lnSpc>
            </a:pPr>
            <a:endParaRPr lang="ru-RU" altLang="ru-RU" sz="1600">
              <a:solidFill>
                <a:schemeClr val="tx1"/>
              </a:solidFill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58A7A969-A1B4-4A9D-81FF-82B2583A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1938" y="4397375"/>
            <a:ext cx="695325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C94057C6-EDB4-4EAC-BF5D-5F70F6D07B9F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2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6149" name="Picture 3">
            <a:extLst>
              <a:ext uri="{FF2B5EF4-FFF2-40B4-BE49-F238E27FC236}">
                <a16:creationId xmlns:a16="http://schemas.microsoft.com/office/drawing/2014/main" id="{66595115-E045-4627-BEC1-180DA6AAA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itle 1">
            <a:extLst>
              <a:ext uri="{FF2B5EF4-FFF2-40B4-BE49-F238E27FC236}">
                <a16:creationId xmlns:a16="http://schemas.microsoft.com/office/drawing/2014/main" id="{BFD14493-A037-4DAD-B1C9-AA7463A0666F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51" name="Picture 9">
            <a:extLst>
              <a:ext uri="{FF2B5EF4-FFF2-40B4-BE49-F238E27FC236}">
                <a16:creationId xmlns:a16="http://schemas.microsoft.com/office/drawing/2014/main" id="{5BA6B287-D28F-446A-87DD-1CDC55442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919163"/>
            <a:ext cx="135255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10">
            <a:extLst>
              <a:ext uri="{FF2B5EF4-FFF2-40B4-BE49-F238E27FC236}">
                <a16:creationId xmlns:a16="http://schemas.microsoft.com/office/drawing/2014/main" id="{6C410F44-F437-4551-8114-EA30D96EE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75" y="3543300"/>
            <a:ext cx="21431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нашей кафедры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FF6BA99-DC32-4469-A4A8-DBDD6A5162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5641" y="396179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07">
        <p:fade/>
      </p:transition>
    </mc:Choice>
    <mc:Fallback xmlns="">
      <p:transition spd="med" advTm="21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4" objId="2"/>
        <p14:stopEvt time="2094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F1E7D25-C346-47E4-97CB-D8617A688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300" y="522288"/>
            <a:ext cx="5283200" cy="920750"/>
          </a:xfrm>
        </p:spPr>
        <p:txBody>
          <a:bodyPr/>
          <a:lstStyle/>
          <a:p>
            <a:pPr eaLnBrk="1" hangingPunct="1"/>
            <a:r>
              <a:rPr lang="ru-RU" altLang="ru-RU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ОБУЧЕНИЯ В НАШЕЙ АСПИРАНТУРЕ </a:t>
            </a:r>
          </a:p>
        </p:txBody>
      </p:sp>
      <p:sp>
        <p:nvSpPr>
          <p:cNvPr id="8195" name="Subtitle 2">
            <a:extLst>
              <a:ext uri="{FF2B5EF4-FFF2-40B4-BE49-F238E27FC236}">
                <a16:creationId xmlns:a16="http://schemas.microsoft.com/office/drawing/2014/main" id="{48914B75-4806-4058-9198-F89749949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425" y="1300163"/>
            <a:ext cx="6413500" cy="36703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ct val="0"/>
              </a:spcBef>
            </a:pPr>
            <a:endParaRPr lang="en-US" altLang="ru-RU" sz="1600" b="1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аспирантами готовы поделиться профессиональным опытом в сфере научной и научно-исследовательской деятельности в выбранном направлении подготовки ведущие специалисты кафедр.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квалификации профессорско-преподавательского состава, 80% преподавателей – кандидаты и доктора наук.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 аспирантов ведётся под руководством научного руководителя и консультанта из числа наиболее опытных специалистов. Есть возможность двойного руководства.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altLang="ru-RU"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нашей аспирантуры востребованы в своей профессиональной сфере не только на территории Российской Федерации, но и за её пределами.</a:t>
            </a:r>
          </a:p>
          <a:p>
            <a:pPr algn="just" eaLnBrk="1" hangingPunct="1">
              <a:lnSpc>
                <a:spcPct val="80000"/>
              </a:lnSpc>
            </a:pPr>
            <a:endParaRPr lang="ru-RU" altLang="ru-RU" sz="1600">
              <a:solidFill>
                <a:schemeClr val="tx1"/>
              </a:solidFill>
            </a:endParaRP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8196" name="Slide Number Placeholder 4">
            <a:extLst>
              <a:ext uri="{FF2B5EF4-FFF2-40B4-BE49-F238E27FC236}">
                <a16:creationId xmlns:a16="http://schemas.microsoft.com/office/drawing/2014/main" id="{FC558B7D-A9E0-45A2-AE03-45E3D0FA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1938" y="4397375"/>
            <a:ext cx="695325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B94450C0-3484-4FFD-8DD2-FA0DA3A388CF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3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8197" name="Picture 3">
            <a:extLst>
              <a:ext uri="{FF2B5EF4-FFF2-40B4-BE49-F238E27FC236}">
                <a16:creationId xmlns:a16="http://schemas.microsoft.com/office/drawing/2014/main" id="{63F7D85A-38CF-4BD9-9C64-C578DB1CB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itle 1">
            <a:extLst>
              <a:ext uri="{FF2B5EF4-FFF2-40B4-BE49-F238E27FC236}">
                <a16:creationId xmlns:a16="http://schemas.microsoft.com/office/drawing/2014/main" id="{11973910-D630-4FB8-BBC5-4906B60ABF86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336339-3105-4FA7-A0FE-4ACB4A50A79E}"/>
              </a:ext>
            </a:extLst>
          </p:cNvPr>
          <p:cNvSpPr txBox="1"/>
          <p:nvPr/>
        </p:nvSpPr>
        <p:spPr>
          <a:xfrm>
            <a:off x="6951663" y="3101975"/>
            <a:ext cx="1989137" cy="14157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Тер-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Исраелян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Алексей Юрьевич</a:t>
            </a:r>
          </a:p>
          <a:p>
            <a:pPr eaLnBrk="1" hangingPunct="1">
              <a:defRPr/>
            </a:pPr>
            <a:r>
              <a:rPr lang="ru-RU" sz="1600" dirty="0">
                <a:cs typeface="Arial" panose="020B0604020202020204" pitchFamily="34" charset="0"/>
              </a:rPr>
              <a:t>заведующий кафедрой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60AA659-E34B-4294-99A3-3EB7597AF4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9257" y="4387290"/>
            <a:ext cx="609600" cy="6096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20180FA-23CF-4516-865E-BBD3BB444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1400" y="918724"/>
            <a:ext cx="1744600" cy="2060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63">
        <p:fade/>
      </p:transition>
    </mc:Choice>
    <mc:Fallback xmlns="">
      <p:transition spd="med" advTm="25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0" objId="4"/>
        <p14:stopEvt time="24772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5B80F3E3-1A2B-42FC-8C73-AAD1712F04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0300" y="522288"/>
            <a:ext cx="5283200" cy="920750"/>
          </a:xfrm>
        </p:spPr>
        <p:txBody>
          <a:bodyPr/>
          <a:lstStyle/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 аспирантуре кафедры психиатрии и медицинской психологии проходит по следующим направлениям: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64D3D425-6865-4E68-A5D2-1C388F033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938" y="1836738"/>
            <a:ext cx="5816600" cy="31146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1600" dirty="0">
                <a:solidFill>
                  <a:srgbClr val="0070C0"/>
                </a:solidFill>
              </a:rPr>
              <a:t>3.1.17. «Психиатрия и наркология»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1600" dirty="0">
                <a:solidFill>
                  <a:schemeClr val="tx1"/>
                </a:solidFill>
              </a:rPr>
              <a:t>Клиническими базами кафедры являются:</a:t>
            </a:r>
          </a:p>
          <a:p>
            <a:pPr marL="285750" indent="-28575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tx1"/>
                </a:solidFill>
              </a:rPr>
              <a:t>ГБУЗ "ПКБ № 13 ДЗМ»</a:t>
            </a:r>
          </a:p>
          <a:p>
            <a:pPr marL="285750" indent="-28575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tx1"/>
                </a:solidFill>
              </a:rPr>
              <a:t>ПСИХИАТРИЧЕСКАЯ БОЛЬНИЦА № 14 (филиал ПКБ №1 им. Алексеева)</a:t>
            </a:r>
          </a:p>
          <a:p>
            <a:pPr marL="285750" indent="-285750"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tx1"/>
                </a:solidFill>
              </a:rPr>
              <a:t>ГОСУДАРСТВЕННОЕ БЮДЖЕТНОЕ УЧРЕЖДЕНИЕ ЗДРАВООХРАНЕНИЯ МОСКОВСКИЙ НАУЧНО-ПРАКТИЧЕСКИЙ ЦЕНТР НАРКОЛОГИИ</a:t>
            </a:r>
          </a:p>
        </p:txBody>
      </p:sp>
      <p:sp>
        <p:nvSpPr>
          <p:cNvPr id="10244" name="Slide Number Placeholder 4">
            <a:extLst>
              <a:ext uri="{FF2B5EF4-FFF2-40B4-BE49-F238E27FC236}">
                <a16:creationId xmlns:a16="http://schemas.microsoft.com/office/drawing/2014/main" id="{332ABC0B-7BBB-4BE9-8E23-93A81EF5B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1938" y="4397375"/>
            <a:ext cx="695325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880F28B-ACCA-4151-ACE5-015D00978F6E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4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0245" name="Picture 3">
            <a:extLst>
              <a:ext uri="{FF2B5EF4-FFF2-40B4-BE49-F238E27FC236}">
                <a16:creationId xmlns:a16="http://schemas.microsoft.com/office/drawing/2014/main" id="{943FBA9B-AF94-426B-9F99-1502D1425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itle 1">
            <a:extLst>
              <a:ext uri="{FF2B5EF4-FFF2-40B4-BE49-F238E27FC236}">
                <a16:creationId xmlns:a16="http://schemas.microsoft.com/office/drawing/2014/main" id="{9CBA0208-D3D6-4095-8A0A-FE43EA39348E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7" name="Picture 2" descr="C:\Users\ЕВГЕНИЙ\Desktop\asp.jpg">
            <a:extLst>
              <a:ext uri="{FF2B5EF4-FFF2-40B4-BE49-F238E27FC236}">
                <a16:creationId xmlns:a16="http://schemas.microsoft.com/office/drawing/2014/main" id="{4D446264-8938-4CA8-9240-CDAD46B29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728788"/>
            <a:ext cx="2916237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53397DC-A399-41DB-BC42-4A8C4241D8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4536" y="416970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461">
        <p:fade/>
      </p:transition>
    </mc:Choice>
    <mc:Fallback xmlns="">
      <p:transition spd="med" advTm="39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1" objId="2"/>
        <p14:stopEvt time="3839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ubtitle 2">
            <a:extLst>
              <a:ext uri="{FF2B5EF4-FFF2-40B4-BE49-F238E27FC236}">
                <a16:creationId xmlns:a16="http://schemas.microsoft.com/office/drawing/2014/main" id="{8B1EB858-D6DB-4B1D-B5A5-C1FED9617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363" y="887413"/>
            <a:ext cx="8207375" cy="40640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в аспирантуре направленности «Психиатрия и наркология» длится 3 года.  Обучение организует и проводит научный руководитель из числа профессоров и доцентов кафедры.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обучения осваиваются теоретические, методологические основы, необходимые для научной, педагогической и профессиональной деятельности аспиранта и включают: посещение лекций, участие в аудиторных занятиях, самостоятельную работу, подготовку реферата, аналитической записки, научного доклада, публикаций, которые завершаются оформлением диссертационной работы. В конце аспирантуры предусмотрена итоговая государственная аттестация, результатом которой выдается документ государственного образца.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подготовки диссертационной работы она может быть представлена к защите в диссертационный совет на соискание ученой степени кандидата</a:t>
            </a:r>
            <a:r>
              <a:rPr lang="en-US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 медицинских.</a:t>
            </a:r>
          </a:p>
          <a:p>
            <a:pPr algn="just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altLang="ru-RU" sz="1600" dirty="0">
              <a:solidFill>
                <a:schemeClr val="tx1"/>
              </a:solidFill>
            </a:endParaRPr>
          </a:p>
        </p:txBody>
      </p:sp>
      <p:sp>
        <p:nvSpPr>
          <p:cNvPr id="12291" name="Slide Number Placeholder 4">
            <a:extLst>
              <a:ext uri="{FF2B5EF4-FFF2-40B4-BE49-F238E27FC236}">
                <a16:creationId xmlns:a16="http://schemas.microsoft.com/office/drawing/2014/main" id="{5725BDA7-F006-4954-BE56-443DCCB5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1938" y="4397375"/>
            <a:ext cx="695325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2DF4BBB-ABDB-4FF3-8FFC-09EF62C6DAF7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5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2292" name="Picture 3">
            <a:extLst>
              <a:ext uri="{FF2B5EF4-FFF2-40B4-BE49-F238E27FC236}">
                <a16:creationId xmlns:a16="http://schemas.microsoft.com/office/drawing/2014/main" id="{1D381A6A-5D3D-4BE8-ADF4-81A21EF0D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>
            <a:extLst>
              <a:ext uri="{FF2B5EF4-FFF2-40B4-BE49-F238E27FC236}">
                <a16:creationId xmlns:a16="http://schemas.microsoft.com/office/drawing/2014/main" id="{EFEEB9F5-DCC6-4A7A-918A-0C2424ED3276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718EBB3-1735-4191-AD03-C435994ECD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2524" y="41562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323">
        <p:fade/>
      </p:transition>
    </mc:Choice>
    <mc:Fallback xmlns="">
      <p:transition spd="med" advTm="49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86" objId="3"/>
        <p14:stopEvt time="48487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E340A0AB-B83D-4F7F-A686-8CE21DB278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2338" y="406400"/>
            <a:ext cx="5716587" cy="80010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</a:t>
            </a:r>
          </a:p>
        </p:txBody>
      </p:sp>
      <p:sp>
        <p:nvSpPr>
          <p:cNvPr id="3076" name="Subtitle 2">
            <a:extLst>
              <a:ext uri="{FF2B5EF4-FFF2-40B4-BE49-F238E27FC236}">
                <a16:creationId xmlns:a16="http://schemas.microsoft.com/office/drawing/2014/main" id="{8AA3A831-975C-47A1-B918-FA2921110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1206500"/>
            <a:ext cx="6592888" cy="3744913"/>
          </a:xfrm>
        </p:spPr>
        <p:txBody>
          <a:bodyPr/>
          <a:lstStyle/>
          <a:p>
            <a:pPr algn="l" eaLnBrk="1" hangingPunct="1">
              <a:buFont typeface="Arial" charset="0"/>
              <a:buNone/>
              <a:defRPr/>
            </a:pP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1600" dirty="0">
                <a:solidFill>
                  <a:schemeClr val="tx1"/>
                </a:solidFill>
              </a:rPr>
              <a:t>Аспиранты на кафедре психиатрии и медицинской психологии обучаются основам диагностики, лечения, профилактики и реабилитации больных психическими заболеваниями, методикам патопсихологического исследования для верификации диагнозов. Осваивают основные методы психокоррекции при психических заболеваниях. Обучаются основам преподавательского мастерства, умению ясно и четко излагать результаты научных исследований. Аспирантам предоставляется возможность обучаться работе на приборах и оборудовании, которыми располагает кафедра психиатрии и медицинской психологии и проводить самостоятельные исследования по разработанным программам в соответствии с интересами аспиранта и выбранной темой исследования. 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1600" dirty="0">
                <a:solidFill>
                  <a:schemeClr val="tx1"/>
                </a:solidFill>
              </a:rPr>
              <a:t>Аспиранту предоставляется право проводить занятия со студентами, применяя на практике знания и технологии, полученные на других кафедрах (философии, иностранных языков и др.). </a:t>
            </a:r>
          </a:p>
        </p:txBody>
      </p:sp>
      <p:sp>
        <p:nvSpPr>
          <p:cNvPr id="14340" name="Slide Number Placeholder 4">
            <a:extLst>
              <a:ext uri="{FF2B5EF4-FFF2-40B4-BE49-F238E27FC236}">
                <a16:creationId xmlns:a16="http://schemas.microsoft.com/office/drawing/2014/main" id="{153076B1-7E75-42D0-8D7F-FC184E27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1938" y="4397375"/>
            <a:ext cx="695325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67D94929-69B0-45F2-AF33-C3F544CC868B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6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4341" name="Picture 3">
            <a:extLst>
              <a:ext uri="{FF2B5EF4-FFF2-40B4-BE49-F238E27FC236}">
                <a16:creationId xmlns:a16="http://schemas.microsoft.com/office/drawing/2014/main" id="{3166AB3B-68D7-4848-8CDA-920346106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itle 1">
            <a:extLst>
              <a:ext uri="{FF2B5EF4-FFF2-40B4-BE49-F238E27FC236}">
                <a16:creationId xmlns:a16="http://schemas.microsoft.com/office/drawing/2014/main" id="{781F8138-EA80-49CA-B469-9E7308718EF8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0E74717-9E19-409D-B7AA-857ADFBD67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9337" y="24693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883">
        <p:fade/>
      </p:transition>
    </mc:Choice>
    <mc:Fallback xmlns="">
      <p:transition spd="med" advTm="75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0" objId="2"/>
        <p14:stopEvt time="7557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Slide Number Placeholder 4">
            <a:extLst>
              <a:ext uri="{FF2B5EF4-FFF2-40B4-BE49-F238E27FC236}">
                <a16:creationId xmlns:a16="http://schemas.microsoft.com/office/drawing/2014/main" id="{65F54E61-160A-4550-9117-3EBE7747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81938" y="4397375"/>
            <a:ext cx="695325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3319C251-2E76-4919-968F-A7919341DCA7}" type="slidenum">
              <a:rPr lang="en-US" altLang="ru-RU" sz="1800" smtClean="0">
                <a:solidFill>
                  <a:srgbClr val="FFFFFF"/>
                </a:solidFill>
                <a:latin typeface="Trebuchet MS" panose="020B0603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7</a:t>
            </a:fld>
            <a:endParaRPr lang="en-US" altLang="ru-RU" sz="18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pic>
        <p:nvPicPr>
          <p:cNvPr id="16389" name="Picture 3">
            <a:extLst>
              <a:ext uri="{FF2B5EF4-FFF2-40B4-BE49-F238E27FC236}">
                <a16:creationId xmlns:a16="http://schemas.microsoft.com/office/drawing/2014/main" id="{4D14D473-FA1C-42CA-890E-2FB31C311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3200"/>
            <a:ext cx="25812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itle 1">
            <a:extLst>
              <a:ext uri="{FF2B5EF4-FFF2-40B4-BE49-F238E27FC236}">
                <a16:creationId xmlns:a16="http://schemas.microsoft.com/office/drawing/2014/main" id="{7326C9B6-0D52-4E95-B55F-E7D43C027EEB}"/>
              </a:ext>
            </a:extLst>
          </p:cNvPr>
          <p:cNvSpPr txBox="1">
            <a:spLocks/>
          </p:cNvSpPr>
          <p:nvPr/>
        </p:nvSpPr>
        <p:spPr bwMode="auto">
          <a:xfrm>
            <a:off x="3144838" y="6350"/>
            <a:ext cx="5676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>
              <a:solidFill>
                <a:srgbClr val="0D62B2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782A03A-99EF-4CB3-8ABB-D93C58EEA708}"/>
              </a:ext>
            </a:extLst>
          </p:cNvPr>
          <p:cNvSpPr txBox="1">
            <a:spLocks/>
          </p:cNvSpPr>
          <p:nvPr/>
        </p:nvSpPr>
        <p:spPr bwMode="auto">
          <a:xfrm>
            <a:off x="470648" y="1734671"/>
            <a:ext cx="6770594" cy="215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1400" dirty="0"/>
              <a:t>Аспиранту предоставляется доступ к имеющимся в учреждении информационным ресурсам, включающим национальные и международные базы данных.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ru-RU" altLang="ru-RU" sz="1400" dirty="0"/>
              <a:t>Аспирант осваивает современные методы статистической обработки полученных результатов. По материалам научных исследований аспирант под руководством опытных руководителей обобщает полученные данные и готовит научные публикации в профильных научных журналах и участвует в работе научных конференциях национального и международного уровней. Апробация результатов самостоятельного научного исследования аспирантом осуществляется также в ходе его участия в профильных научных мероприятиях (конференциях, семинарах, круглых столах и др.) и программах академической мобильности.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endParaRPr lang="ru-RU" sz="1400" dirty="0">
              <a:latin typeface="+mn-lt"/>
              <a:cs typeface="ＭＳ Ｐゴシック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ru-RU" altLang="ru-RU" sz="1600" dirty="0">
              <a:latin typeface="+mn-lt"/>
              <a:cs typeface="ＭＳ Ｐゴシック" charset="0"/>
            </a:endParaRP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E0D5BDF-0253-4C51-9FD1-2361F76961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00" y="220419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229">
        <p:fade/>
      </p:transition>
    </mc:Choice>
    <mc:Fallback xmlns="">
      <p:transition spd="med" advTm="64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5" objId="3"/>
        <p14:stopEvt time="6372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8509DBB-1D6D-4756-B25A-7C4823B93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dirty="0"/>
              <a:t>Основные научные направления:</a:t>
            </a:r>
            <a:br>
              <a:rPr lang="ru-RU" sz="1800" dirty="0"/>
            </a:br>
            <a:r>
              <a:rPr lang="ru-RU" sz="1800" dirty="0"/>
              <a:t>Патология пищевого поведения</a:t>
            </a:r>
          </a:p>
        </p:txBody>
      </p:sp>
      <p:pic>
        <p:nvPicPr>
          <p:cNvPr id="11267" name="Picture 3" descr="12">
            <a:extLst>
              <a:ext uri="{FF2B5EF4-FFF2-40B4-BE49-F238E27FC236}">
                <a16:creationId xmlns:a16="http://schemas.microsoft.com/office/drawing/2014/main" id="{6FC0DA08-268D-4F1E-8283-FE463BA35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7167" y="1168004"/>
            <a:ext cx="1010840" cy="3371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14">
            <a:extLst>
              <a:ext uri="{FF2B5EF4-FFF2-40B4-BE49-F238E27FC236}">
                <a16:creationId xmlns:a16="http://schemas.microsoft.com/office/drawing/2014/main" id="{F9D9780F-2297-4978-B3C6-3534F02B4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168004"/>
            <a:ext cx="950119" cy="335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13">
            <a:extLst>
              <a:ext uri="{FF2B5EF4-FFF2-40B4-BE49-F238E27FC236}">
                <a16:creationId xmlns:a16="http://schemas.microsoft.com/office/drawing/2014/main" id="{0F653E2F-0DB3-442E-AD3E-3C292F47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48" y="1168004"/>
            <a:ext cx="896540" cy="334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IMG_0212">
            <a:extLst>
              <a:ext uri="{FF2B5EF4-FFF2-40B4-BE49-F238E27FC236}">
                <a16:creationId xmlns:a16="http://schemas.microsoft.com/office/drawing/2014/main" id="{DE1D4B6C-CA22-4ADB-8661-28B3FE5A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33" y="2847976"/>
            <a:ext cx="132278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1">
            <a:extLst>
              <a:ext uri="{FF2B5EF4-FFF2-40B4-BE49-F238E27FC236}">
                <a16:creationId xmlns:a16="http://schemas.microsoft.com/office/drawing/2014/main" id="{AF616167-44D5-4A93-987C-744CCB9BA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9" y="53790"/>
            <a:ext cx="1073944" cy="161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2">
            <a:extLst>
              <a:ext uri="{FF2B5EF4-FFF2-40B4-BE49-F238E27FC236}">
                <a16:creationId xmlns:a16="http://schemas.microsoft.com/office/drawing/2014/main" id="{6612D75C-127F-4C53-8B26-7862EFF79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0" y="3796448"/>
            <a:ext cx="1615679" cy="107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Прямоугольник 4">
            <a:extLst>
              <a:ext uri="{FF2B5EF4-FFF2-40B4-BE49-F238E27FC236}">
                <a16:creationId xmlns:a16="http://schemas.microsoft.com/office/drawing/2014/main" id="{9550B17F-5E2C-4E1A-A6F3-8B1B26829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422" y="681038"/>
            <a:ext cx="1714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ru-RU" altLang="ru-RU" sz="1200">
                <a:solidFill>
                  <a:srgbClr val="FFFFFF"/>
                </a:solidFill>
              </a:rPr>
              <a:t>Более 40 лет.</a:t>
            </a:r>
          </a:p>
          <a:p>
            <a:pPr eaLnBrk="1" hangingPunct="1"/>
            <a:r>
              <a:rPr lang="ru-RU" altLang="ru-RU" sz="1200">
                <a:solidFill>
                  <a:srgbClr val="FFFFFF"/>
                </a:solidFill>
              </a:rPr>
              <a:t>Более 2000 больных</a:t>
            </a: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903E13E-797E-4CAD-AA87-8A364DE19F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11692" y="15156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23">
        <p:fade/>
      </p:transition>
    </mc:Choice>
    <mc:Fallback xmlns="">
      <p:transition spd="med" advTm="12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61" objId="2"/>
        <p14:stopEvt time="11741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E4BA5-8827-42A7-8B76-F277420BD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957F3F26-17E0-46A5-875A-FA80B4621B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74422"/>
            <a:ext cx="3961209" cy="29706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A2652254-7B96-44F8-99CE-D5E22F11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93" y="63492"/>
            <a:ext cx="386119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>
            <a:extLst>
              <a:ext uri="{FF2B5EF4-FFF2-40B4-BE49-F238E27FC236}">
                <a16:creationId xmlns:a16="http://schemas.microsoft.com/office/drawing/2014/main" id="{BE89F638-F47C-4A72-8EE8-0A6B1720A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95" y="2879725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5C4C592-5734-4A57-8230-8B13634BD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882">
        <p:fade/>
      </p:transition>
    </mc:Choice>
    <mc:Fallback xmlns="">
      <p:transition spd="med" advTm="22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50" objId="3"/>
        <p14:stopEvt time="22192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674</Words>
  <Application>Microsoft Office PowerPoint</Application>
  <PresentationFormat>Экран (16:9)</PresentationFormat>
  <Paragraphs>69</Paragraphs>
  <Slides>16</Slides>
  <Notes>8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Bookman Old Style</vt:lpstr>
      <vt:lpstr>Calibri</vt:lpstr>
      <vt:lpstr>Tahoma</vt:lpstr>
      <vt:lpstr>Times New Roman</vt:lpstr>
      <vt:lpstr>Trebuchet MS</vt:lpstr>
      <vt:lpstr>Wingdings</vt:lpstr>
      <vt:lpstr>Office Theme</vt:lpstr>
      <vt:lpstr>Презентация PowerPoint</vt:lpstr>
      <vt:lpstr>Учебный процесс на кафедре психиатрии и медицинской психологии</vt:lpstr>
      <vt:lpstr>ПРЕИМУЩЕСТВА ОБУЧЕНИЯ В НАШЕЙ АСПИРАНТУРЕ </vt:lpstr>
      <vt:lpstr>Подготовка в аспирантуре кафедры психиатрии и медицинской психологии проходит по следующим направлениям:</vt:lpstr>
      <vt:lpstr>Презентация PowerPoint</vt:lpstr>
      <vt:lpstr>Практика </vt:lpstr>
      <vt:lpstr>Презентация PowerPoint</vt:lpstr>
      <vt:lpstr>Основные научные направления: Патология пищевого поведения</vt:lpstr>
      <vt:lpstr>Презентация PowerPoint</vt:lpstr>
      <vt:lpstr>Психические нарушение при хронических соматических заболеваниях. Соматоформные расстройства</vt:lpstr>
      <vt:lpstr>Транскультуральные исследования</vt:lpstr>
      <vt:lpstr>Психическое здоровье студентов</vt:lpstr>
      <vt:lpstr>Презентация PowerPoint</vt:lpstr>
      <vt:lpstr>Презентация PowerPoint</vt:lpstr>
      <vt:lpstr>Добро пожаловать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Данилин Иван Евгеньевич</cp:lastModifiedBy>
  <cp:revision>116</cp:revision>
  <dcterms:created xsi:type="dcterms:W3CDTF">2017-01-25T11:18:17Z</dcterms:created>
  <dcterms:modified xsi:type="dcterms:W3CDTF">2022-05-31T08:21:48Z</dcterms:modified>
</cp:coreProperties>
</file>